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6858000" cx="9144000"/>
  <p:notesSz cx="7102475" cy="10233025"/>
  <p:embeddedFontLst>
    <p:embeddedFont>
      <p:font typeface="Nunito"/>
      <p:regular r:id="rId39"/>
      <p:bold r:id="rId40"/>
      <p:italic r:id="rId41"/>
      <p:boldItalic r:id="rId42"/>
    </p:embeddedFont>
    <p:embeddedFont>
      <p:font typeface="Barlow Condensed SemiBold"/>
      <p:regular r:id="rId43"/>
      <p:bold r:id="rId44"/>
      <p:italic r:id="rId45"/>
      <p:boldItalic r:id="rId46"/>
    </p:embeddedFont>
    <p:embeddedFont>
      <p:font typeface="Barlow Medium"/>
      <p:regular r:id="rId47"/>
      <p:bold r:id="rId48"/>
      <p:italic r:id="rId49"/>
      <p:boldItalic r:id="rId50"/>
    </p:embeddedFont>
    <p:embeddedFont>
      <p:font typeface="Barlow Light"/>
      <p:regular r:id="rId51"/>
      <p:bold r:id="rId52"/>
      <p:italic r:id="rId53"/>
      <p:boldItalic r:id="rId54"/>
    </p:embeddedFont>
    <p:embeddedFont>
      <p:font typeface="Barlow"/>
      <p:regular r:id="rId55"/>
      <p:bold r:id="rId56"/>
      <p:italic r:id="rId57"/>
      <p:boldItalic r:id="rId58"/>
    </p:embeddedFont>
    <p:embeddedFont>
      <p:font typeface="Barlow Semi Condensed SemiBold"/>
      <p:regular r:id="rId59"/>
      <p:bold r:id="rId60"/>
      <p:italic r:id="rId61"/>
      <p:boldItalic r:id="rId62"/>
    </p:embeddedFont>
    <p:embeddedFont>
      <p:font typeface="Open Sans Light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523F652-79A3-467D-8032-02DB534A639E}">
  <a:tblStyle styleId="{E523F652-79A3-467D-8032-02DB534A639E}" styleName="Table_0">
    <a:wholeTbl>
      <a:tcTxStyle b="off" i="off">
        <a:font>
          <a:latin typeface="Barlow"/>
          <a:ea typeface="Barlow"/>
          <a:cs typeface="Barlow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F2ED"/>
          </a:solidFill>
        </a:fill>
      </a:tcStyle>
    </a:wholeTbl>
    <a:band1H>
      <a:tcTxStyle/>
      <a:tcStyle>
        <a:fill>
          <a:solidFill>
            <a:srgbClr val="CBE3DA"/>
          </a:solidFill>
        </a:fill>
      </a:tcStyle>
    </a:band1H>
    <a:band2H>
      <a:tcTxStyle/>
    </a:band2H>
    <a:band1V>
      <a:tcTxStyle/>
      <a:tcStyle>
        <a:fill>
          <a:solidFill>
            <a:srgbClr val="CBE3DA"/>
          </a:solidFill>
        </a:fill>
      </a:tcStyle>
    </a:band1V>
    <a:band2V>
      <a:tcTxStyle/>
    </a:band2V>
    <a:lastCol>
      <a:tcTxStyle b="on" i="off">
        <a:font>
          <a:latin typeface="Barlow"/>
          <a:ea typeface="Barlow"/>
          <a:cs typeface="Barlow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Barlow"/>
          <a:ea typeface="Barlow"/>
          <a:cs typeface="Barlow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Barlow"/>
          <a:ea typeface="Barlow"/>
          <a:cs typeface="Barlow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Barlow"/>
          <a:ea typeface="Barlow"/>
          <a:cs typeface="Barlow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AEA3FB03-7F44-48DC-ABC2-08548A1F7FCF}" styleName="Table_1">
    <a:wholeTbl>
      <a:tcTxStyle b="off" i="off">
        <a:font>
          <a:latin typeface="Barlow"/>
          <a:ea typeface="Barlow"/>
          <a:cs typeface="Barlow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fill>
          <a:solidFill>
            <a:srgbClr val="CACACA"/>
          </a:solidFill>
        </a:fill>
      </a:tcStyle>
    </a:band1H>
    <a:band2H>
      <a:tcTxStyle/>
    </a:band2H>
    <a:band1V>
      <a:tcTxStyle/>
      <a:tcStyle>
        <a:fill>
          <a:solidFill>
            <a:srgbClr val="CACACA"/>
          </a:solidFill>
        </a:fill>
      </a:tcStyle>
    </a:band1V>
    <a:band2V>
      <a:tcTxStyle/>
    </a:band2V>
    <a:lastCol>
      <a:tcTxStyle b="on" i="off">
        <a:font>
          <a:latin typeface="Barlow"/>
          <a:ea typeface="Barlow"/>
          <a:cs typeface="Barlow"/>
        </a:font>
        <a:schemeClr val="lt1"/>
      </a:tcTxStyle>
      <a:tcStyle>
        <a:fill>
          <a:solidFill>
            <a:schemeClr val="dk1"/>
          </a:solidFill>
        </a:fill>
      </a:tcStyle>
    </a:lastCol>
    <a:firstCol>
      <a:tcTxStyle b="on" i="off">
        <a:font>
          <a:latin typeface="Barlow"/>
          <a:ea typeface="Barlow"/>
          <a:cs typeface="Barlow"/>
        </a:font>
        <a:schemeClr val="lt1"/>
      </a:tcTxStyle>
      <a:tcStyle>
        <a:fill>
          <a:solidFill>
            <a:schemeClr val="dk1"/>
          </a:solidFill>
        </a:fill>
      </a:tcStyle>
    </a:firstCol>
    <a:lastRow>
      <a:tcTxStyle b="on" i="off">
        <a:font>
          <a:latin typeface="Barlow"/>
          <a:ea typeface="Barlow"/>
          <a:cs typeface="Barlow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dk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Barlow"/>
          <a:ea typeface="Barlow"/>
          <a:cs typeface="Barlow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dk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bold.fntdata"/><Relationship Id="rId42" Type="http://schemas.openxmlformats.org/officeDocument/2006/relationships/font" Target="fonts/Nunito-boldItalic.fntdata"/><Relationship Id="rId41" Type="http://schemas.openxmlformats.org/officeDocument/2006/relationships/font" Target="fonts/Nunito-italic.fntdata"/><Relationship Id="rId44" Type="http://schemas.openxmlformats.org/officeDocument/2006/relationships/font" Target="fonts/BarlowCondensedSemiBold-bold.fntdata"/><Relationship Id="rId43" Type="http://schemas.openxmlformats.org/officeDocument/2006/relationships/font" Target="fonts/BarlowCondensedSemiBold-regular.fntdata"/><Relationship Id="rId46" Type="http://schemas.openxmlformats.org/officeDocument/2006/relationships/font" Target="fonts/BarlowCondensedSemiBold-boldItalic.fntdata"/><Relationship Id="rId45" Type="http://schemas.openxmlformats.org/officeDocument/2006/relationships/font" Target="fonts/BarlowCondensedSemiBold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BarlowMedium-bold.fntdata"/><Relationship Id="rId47" Type="http://schemas.openxmlformats.org/officeDocument/2006/relationships/font" Target="fonts/BarlowMedium-regular.fntdata"/><Relationship Id="rId49" Type="http://schemas.openxmlformats.org/officeDocument/2006/relationships/font" Target="fonts/Barlow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Nunito-regular.fntdata"/><Relationship Id="rId38" Type="http://schemas.openxmlformats.org/officeDocument/2006/relationships/slide" Target="slides/slide33.xml"/><Relationship Id="rId62" Type="http://schemas.openxmlformats.org/officeDocument/2006/relationships/font" Target="fonts/BarlowSemiCondensedSemiBold-boldItalic.fntdata"/><Relationship Id="rId61" Type="http://schemas.openxmlformats.org/officeDocument/2006/relationships/font" Target="fonts/BarlowSemiCondensedSemiBold-italic.fntdata"/><Relationship Id="rId20" Type="http://schemas.openxmlformats.org/officeDocument/2006/relationships/slide" Target="slides/slide15.xml"/><Relationship Id="rId64" Type="http://schemas.openxmlformats.org/officeDocument/2006/relationships/font" Target="fonts/OpenSansLight-bold.fntdata"/><Relationship Id="rId63" Type="http://schemas.openxmlformats.org/officeDocument/2006/relationships/font" Target="fonts/OpenSansLight-regular.fntdata"/><Relationship Id="rId22" Type="http://schemas.openxmlformats.org/officeDocument/2006/relationships/slide" Target="slides/slide17.xml"/><Relationship Id="rId66" Type="http://schemas.openxmlformats.org/officeDocument/2006/relationships/font" Target="fonts/OpenSansLight-boldItalic.fntdata"/><Relationship Id="rId21" Type="http://schemas.openxmlformats.org/officeDocument/2006/relationships/slide" Target="slides/slide16.xml"/><Relationship Id="rId65" Type="http://schemas.openxmlformats.org/officeDocument/2006/relationships/font" Target="fonts/OpenSansLight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BarlowSemiCondensedSemiBold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BarlowLight-regular.fntdata"/><Relationship Id="rId50" Type="http://schemas.openxmlformats.org/officeDocument/2006/relationships/font" Target="fonts/BarlowMedium-boldItalic.fntdata"/><Relationship Id="rId53" Type="http://schemas.openxmlformats.org/officeDocument/2006/relationships/font" Target="fonts/BarlowLight-italic.fntdata"/><Relationship Id="rId52" Type="http://schemas.openxmlformats.org/officeDocument/2006/relationships/font" Target="fonts/BarlowLight-bold.fntdata"/><Relationship Id="rId11" Type="http://schemas.openxmlformats.org/officeDocument/2006/relationships/slide" Target="slides/slide6.xml"/><Relationship Id="rId55" Type="http://schemas.openxmlformats.org/officeDocument/2006/relationships/font" Target="fonts/Barlow-regular.fntdata"/><Relationship Id="rId10" Type="http://schemas.openxmlformats.org/officeDocument/2006/relationships/slide" Target="slides/slide5.xml"/><Relationship Id="rId54" Type="http://schemas.openxmlformats.org/officeDocument/2006/relationships/font" Target="fonts/BarlowLight-boldItalic.fntdata"/><Relationship Id="rId13" Type="http://schemas.openxmlformats.org/officeDocument/2006/relationships/slide" Target="slides/slide8.xml"/><Relationship Id="rId57" Type="http://schemas.openxmlformats.org/officeDocument/2006/relationships/font" Target="fonts/Barlow-italic.fntdata"/><Relationship Id="rId12" Type="http://schemas.openxmlformats.org/officeDocument/2006/relationships/slide" Target="slides/slide7.xml"/><Relationship Id="rId56" Type="http://schemas.openxmlformats.org/officeDocument/2006/relationships/font" Target="fonts/Barlow-bold.fntdata"/><Relationship Id="rId15" Type="http://schemas.openxmlformats.org/officeDocument/2006/relationships/slide" Target="slides/slide10.xml"/><Relationship Id="rId59" Type="http://schemas.openxmlformats.org/officeDocument/2006/relationships/font" Target="fonts/BarlowSemiCondensedSemiBold-regular.fntdata"/><Relationship Id="rId14" Type="http://schemas.openxmlformats.org/officeDocument/2006/relationships/slide" Target="slides/slide9.xml"/><Relationship Id="rId58" Type="http://schemas.openxmlformats.org/officeDocument/2006/relationships/font" Target="fonts/Barlow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77739" cy="513428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023092" y="0"/>
            <a:ext cx="3077739" cy="513428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719598"/>
            <a:ext cx="3077739" cy="51342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023092" y="9719598"/>
            <a:ext cx="3077739" cy="51342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1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:notes"/>
          <p:cNvSpPr txBox="1"/>
          <p:nvPr>
            <p:ph idx="3" type="hdr"/>
          </p:nvPr>
        </p:nvSpPr>
        <p:spPr>
          <a:xfrm>
            <a:off x="0" y="0"/>
            <a:ext cx="3077739" cy="513428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DETI/AMS</a:t>
            </a:r>
            <a:endParaRPr/>
          </a:p>
        </p:txBody>
      </p:sp>
      <p:sp>
        <p:nvSpPr>
          <p:cNvPr id="97" name="Google Shape;97;p1:notes"/>
          <p:cNvSpPr txBox="1"/>
          <p:nvPr>
            <p:ph idx="10" type="dt"/>
          </p:nvPr>
        </p:nvSpPr>
        <p:spPr>
          <a:xfrm>
            <a:off x="4023092" y="0"/>
            <a:ext cx="3077739" cy="513428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2025-03-25</a:t>
            </a:r>
            <a:endParaRPr/>
          </a:p>
        </p:txBody>
      </p:sp>
      <p:sp>
        <p:nvSpPr>
          <p:cNvPr id="98" name="Google Shape;98;p1:notes"/>
          <p:cNvSpPr txBox="1"/>
          <p:nvPr>
            <p:ph idx="11" type="ftr"/>
          </p:nvPr>
        </p:nvSpPr>
        <p:spPr>
          <a:xfrm>
            <a:off x="0" y="9719598"/>
            <a:ext cx="3077739" cy="51342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 (2018)</a:t>
            </a:r>
            <a:endParaRPr/>
          </a:p>
        </p:txBody>
      </p:sp>
      <p:sp>
        <p:nvSpPr>
          <p:cNvPr id="99" name="Google Shape;99;p1:notes"/>
          <p:cNvSpPr txBox="1"/>
          <p:nvPr>
            <p:ph idx="12" type="sldNum"/>
          </p:nvPr>
        </p:nvSpPr>
        <p:spPr>
          <a:xfrm>
            <a:off x="4023092" y="9719598"/>
            <a:ext cx="3077739" cy="51342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0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1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1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1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3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3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4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4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5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5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6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7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7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8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9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9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2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:notes"/>
          <p:cNvSpPr txBox="1"/>
          <p:nvPr>
            <p:ph idx="12" type="sldNum"/>
          </p:nvPr>
        </p:nvSpPr>
        <p:spPr>
          <a:xfrm>
            <a:off x="4023092" y="9719598"/>
            <a:ext cx="3077739" cy="51342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2:notes"/>
          <p:cNvSpPr txBox="1"/>
          <p:nvPr>
            <p:ph idx="11" type="ftr"/>
          </p:nvPr>
        </p:nvSpPr>
        <p:spPr>
          <a:xfrm>
            <a:off x="0" y="9719598"/>
            <a:ext cx="3077739" cy="51342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 (2018)</a:t>
            </a:r>
            <a:endParaRPr/>
          </a:p>
        </p:txBody>
      </p:sp>
      <p:sp>
        <p:nvSpPr>
          <p:cNvPr id="109" name="Google Shape;109;p2:notes"/>
          <p:cNvSpPr txBox="1"/>
          <p:nvPr>
            <p:ph idx="3" type="hdr"/>
          </p:nvPr>
        </p:nvSpPr>
        <p:spPr>
          <a:xfrm>
            <a:off x="0" y="0"/>
            <a:ext cx="3077739" cy="513428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DETI/AMS</a:t>
            </a:r>
            <a:endParaRPr/>
          </a:p>
        </p:txBody>
      </p:sp>
      <p:sp>
        <p:nvSpPr>
          <p:cNvPr id="110" name="Google Shape;110;p2:notes"/>
          <p:cNvSpPr txBox="1"/>
          <p:nvPr>
            <p:ph idx="10" type="dt"/>
          </p:nvPr>
        </p:nvSpPr>
        <p:spPr>
          <a:xfrm>
            <a:off x="4023092" y="0"/>
            <a:ext cx="3077739" cy="513428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2025-03-25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0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0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1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1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2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2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3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3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4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4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5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5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6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6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7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7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8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8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9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p29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9:notes"/>
          <p:cNvSpPr txBox="1"/>
          <p:nvPr>
            <p:ph idx="3" type="hdr"/>
          </p:nvPr>
        </p:nvSpPr>
        <p:spPr>
          <a:xfrm>
            <a:off x="0" y="0"/>
            <a:ext cx="3077739" cy="513428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DETI/AMS</a:t>
            </a:r>
            <a:endParaRPr/>
          </a:p>
        </p:txBody>
      </p:sp>
      <p:sp>
        <p:nvSpPr>
          <p:cNvPr id="371" name="Google Shape;371;p29:notes"/>
          <p:cNvSpPr txBox="1"/>
          <p:nvPr>
            <p:ph idx="10" type="dt"/>
          </p:nvPr>
        </p:nvSpPr>
        <p:spPr>
          <a:xfrm>
            <a:off x="4023092" y="0"/>
            <a:ext cx="3077739" cy="513428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2025-03-25</a:t>
            </a:r>
            <a:endParaRPr/>
          </a:p>
        </p:txBody>
      </p:sp>
      <p:sp>
        <p:nvSpPr>
          <p:cNvPr id="372" name="Google Shape;372;p29:notes"/>
          <p:cNvSpPr txBox="1"/>
          <p:nvPr>
            <p:ph idx="11" type="ftr"/>
          </p:nvPr>
        </p:nvSpPr>
        <p:spPr>
          <a:xfrm>
            <a:off x="0" y="9719598"/>
            <a:ext cx="3077739" cy="51342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 (2018)</a:t>
            </a:r>
            <a:endParaRPr/>
          </a:p>
        </p:txBody>
      </p:sp>
      <p:sp>
        <p:nvSpPr>
          <p:cNvPr id="373" name="Google Shape;373;p29:notes"/>
          <p:cNvSpPr txBox="1"/>
          <p:nvPr>
            <p:ph idx="12" type="sldNum"/>
          </p:nvPr>
        </p:nvSpPr>
        <p:spPr>
          <a:xfrm>
            <a:off x="4023092" y="9719598"/>
            <a:ext cx="3077739" cy="51342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3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0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p30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Both </a:t>
            </a:r>
            <a:r>
              <a:rPr lang="en-US">
                <a:solidFill>
                  <a:srgbClr val="B3C6E7"/>
                </a:solidFill>
              </a:rPr>
              <a:t>use cases and user stories shift from the product-centric perspective of requirements elicitation to discussing what </a:t>
            </a:r>
            <a:r>
              <a:rPr i="1" lang="en-US">
                <a:solidFill>
                  <a:srgbClr val="B3C6E7"/>
                </a:solidFill>
              </a:rPr>
              <a:t>users </a:t>
            </a:r>
            <a:r>
              <a:rPr lang="en-US">
                <a:solidFill>
                  <a:srgbClr val="B3C6E7"/>
                </a:solidFill>
              </a:rPr>
              <a:t>need to accomplish</a:t>
            </a:r>
            <a:r>
              <a:rPr lang="en-US"/>
              <a:t>, in contrast to asking users what they want the </a:t>
            </a:r>
            <a:r>
              <a:rPr i="1" lang="en-US"/>
              <a:t>system </a:t>
            </a:r>
            <a:r>
              <a:rPr lang="en-US"/>
              <a:t>to do.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intent of this approach is to describe tasks that users will need to perform with the system, or user-system interactions that will result in a valuable outcome for some stakeholder.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cases and user stories work well for exploring the requirements for business applications, websites, kiosks, and systems that let a user control a piece of hardware.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800080"/>
                </a:highlight>
              </a:rPr>
              <a:t>However</a:t>
            </a:r>
            <a:r>
              <a:rPr lang="en-US"/>
              <a:t>: they are inadequate for understanding the requirements of certain types of applications. Applications such as</a:t>
            </a:r>
            <a:br>
              <a:rPr lang="en-US"/>
            </a:br>
            <a:r>
              <a:rPr lang="en-US"/>
              <a:t>batch processes, computationally intensive systems, business analytics, and data warehousing might have just a few use cases. The complexity of these applications lies in the computations performed, the data found and compiled, or the reports generated, not in the user-system interactions.</a:t>
            </a:r>
            <a:br>
              <a:rPr lang="en-US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Nor are use cases and user stories sufficient for specifying many embedded and other real-time systems. </a:t>
            </a:r>
            <a:br>
              <a:rPr lang="en-US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0:notes"/>
          <p:cNvSpPr txBox="1"/>
          <p:nvPr>
            <p:ph idx="3" type="hdr"/>
          </p:nvPr>
        </p:nvSpPr>
        <p:spPr>
          <a:xfrm>
            <a:off x="0" y="0"/>
            <a:ext cx="3077739" cy="513428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DETI/AMS</a:t>
            </a:r>
            <a:endParaRPr/>
          </a:p>
        </p:txBody>
      </p:sp>
      <p:sp>
        <p:nvSpPr>
          <p:cNvPr id="387" name="Google Shape;387;p30:notes"/>
          <p:cNvSpPr txBox="1"/>
          <p:nvPr>
            <p:ph idx="10" type="dt"/>
          </p:nvPr>
        </p:nvSpPr>
        <p:spPr>
          <a:xfrm>
            <a:off x="4023092" y="0"/>
            <a:ext cx="3077739" cy="513428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2025-03-25</a:t>
            </a:r>
            <a:endParaRPr/>
          </a:p>
        </p:txBody>
      </p:sp>
      <p:sp>
        <p:nvSpPr>
          <p:cNvPr id="388" name="Google Shape;388;p30:notes"/>
          <p:cNvSpPr txBox="1"/>
          <p:nvPr>
            <p:ph idx="11" type="ftr"/>
          </p:nvPr>
        </p:nvSpPr>
        <p:spPr>
          <a:xfrm>
            <a:off x="0" y="9719598"/>
            <a:ext cx="3077739" cy="51342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 (2018)</a:t>
            </a:r>
            <a:endParaRPr/>
          </a:p>
        </p:txBody>
      </p:sp>
      <p:sp>
        <p:nvSpPr>
          <p:cNvPr id="389" name="Google Shape;389;p30:notes"/>
          <p:cNvSpPr txBox="1"/>
          <p:nvPr>
            <p:ph idx="12" type="sldNum"/>
          </p:nvPr>
        </p:nvSpPr>
        <p:spPr>
          <a:xfrm>
            <a:off x="4023092" y="9719598"/>
            <a:ext cx="3077739" cy="51342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1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p31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1:notes"/>
          <p:cNvSpPr txBox="1"/>
          <p:nvPr>
            <p:ph idx="3" type="hdr"/>
          </p:nvPr>
        </p:nvSpPr>
        <p:spPr>
          <a:xfrm>
            <a:off x="0" y="0"/>
            <a:ext cx="3077739" cy="513428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DETI/AMS</a:t>
            </a:r>
            <a:endParaRPr/>
          </a:p>
        </p:txBody>
      </p:sp>
      <p:sp>
        <p:nvSpPr>
          <p:cNvPr id="399" name="Google Shape;399;p31:notes"/>
          <p:cNvSpPr txBox="1"/>
          <p:nvPr>
            <p:ph idx="10" type="dt"/>
          </p:nvPr>
        </p:nvSpPr>
        <p:spPr>
          <a:xfrm>
            <a:off x="4023092" y="0"/>
            <a:ext cx="3077739" cy="513428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2025-03-25</a:t>
            </a:r>
            <a:endParaRPr/>
          </a:p>
        </p:txBody>
      </p:sp>
      <p:sp>
        <p:nvSpPr>
          <p:cNvPr id="400" name="Google Shape;400;p31:notes"/>
          <p:cNvSpPr txBox="1"/>
          <p:nvPr>
            <p:ph idx="11" type="ftr"/>
          </p:nvPr>
        </p:nvSpPr>
        <p:spPr>
          <a:xfrm>
            <a:off x="0" y="9719598"/>
            <a:ext cx="3077739" cy="51342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 (2018)</a:t>
            </a:r>
            <a:endParaRPr/>
          </a:p>
        </p:txBody>
      </p:sp>
      <p:sp>
        <p:nvSpPr>
          <p:cNvPr id="401" name="Google Shape;401;p31:notes"/>
          <p:cNvSpPr txBox="1"/>
          <p:nvPr>
            <p:ph idx="12" type="sldNum"/>
          </p:nvPr>
        </p:nvSpPr>
        <p:spPr>
          <a:xfrm>
            <a:off x="4023092" y="9719598"/>
            <a:ext cx="3077739" cy="51342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2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2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3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3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4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4:notes"/>
          <p:cNvSpPr txBox="1"/>
          <p:nvPr>
            <p:ph idx="12" type="sldNum"/>
          </p:nvPr>
        </p:nvSpPr>
        <p:spPr>
          <a:xfrm>
            <a:off x="4023092" y="9719598"/>
            <a:ext cx="3077739" cy="51342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5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6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7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8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8:notes"/>
          <p:cNvSpPr txBox="1"/>
          <p:nvPr>
            <p:ph idx="3" type="hdr"/>
          </p:nvPr>
        </p:nvSpPr>
        <p:spPr>
          <a:xfrm>
            <a:off x="0" y="0"/>
            <a:ext cx="3077739" cy="513428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DETI/AMS</a:t>
            </a:r>
            <a:endParaRPr/>
          </a:p>
        </p:txBody>
      </p:sp>
      <p:sp>
        <p:nvSpPr>
          <p:cNvPr id="175" name="Google Shape;175;p8:notes"/>
          <p:cNvSpPr txBox="1"/>
          <p:nvPr>
            <p:ph idx="10" type="dt"/>
          </p:nvPr>
        </p:nvSpPr>
        <p:spPr>
          <a:xfrm>
            <a:off x="4023092" y="0"/>
            <a:ext cx="3077739" cy="513428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2025-03-25</a:t>
            </a:r>
            <a:endParaRPr/>
          </a:p>
        </p:txBody>
      </p:sp>
      <p:sp>
        <p:nvSpPr>
          <p:cNvPr id="176" name="Google Shape;176;p8:notes"/>
          <p:cNvSpPr txBox="1"/>
          <p:nvPr>
            <p:ph idx="11" type="ftr"/>
          </p:nvPr>
        </p:nvSpPr>
        <p:spPr>
          <a:xfrm>
            <a:off x="0" y="9719598"/>
            <a:ext cx="3077739" cy="51342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 (2018)</a:t>
            </a:r>
            <a:endParaRPr/>
          </a:p>
        </p:txBody>
      </p:sp>
      <p:sp>
        <p:nvSpPr>
          <p:cNvPr id="177" name="Google Shape;177;p8:notes"/>
          <p:cNvSpPr txBox="1"/>
          <p:nvPr>
            <p:ph idx="12" type="sldNum"/>
          </p:nvPr>
        </p:nvSpPr>
        <p:spPr>
          <a:xfrm>
            <a:off x="4023092" y="9719598"/>
            <a:ext cx="3077739" cy="51342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:notes"/>
          <p:cNvSpPr txBox="1"/>
          <p:nvPr>
            <p:ph idx="1" type="body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9:notes"/>
          <p:cNvSpPr/>
          <p:nvPr>
            <p:ph idx="2" type="sldImg"/>
          </p:nvPr>
        </p:nvSpPr>
        <p:spPr>
          <a:xfrm>
            <a:off x="1249363" y="1279525"/>
            <a:ext cx="4603750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751562" y="2642285"/>
            <a:ext cx="7763788" cy="13304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4000"/>
              <a:buFont typeface="Barlow Semi Condensed SemiBold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51562" y="4194805"/>
            <a:ext cx="6676372" cy="1433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eti3.png" id="20" name="Google Shape;2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18129" y="5245866"/>
            <a:ext cx="2997221" cy="74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3200"/>
              <a:buFont typeface="Barlow Semi Condensed SemiBold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12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1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>
            <a:off x="628650" y="365127"/>
            <a:ext cx="7886700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 rot="5400000">
            <a:off x="2090680" y="-247707"/>
            <a:ext cx="496264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" type="body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91" name="Google Shape;91;p14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628650" y="365126"/>
            <a:ext cx="7886700" cy="849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3200"/>
              <a:buFont typeface="Barlow Semi Condensed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628650" y="1489165"/>
            <a:ext cx="7886700" cy="4687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22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2000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628650" y="365127"/>
            <a:ext cx="7886700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628650" y="365127"/>
            <a:ext cx="7886700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628650" y="1390650"/>
            <a:ext cx="3886200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4629150" y="1390650"/>
            <a:ext cx="3886200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3200"/>
              <a:buFont typeface="Barlow Semi Condensed SemiBold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3200"/>
              <a:buNone/>
              <a:defRPr sz="32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2800"/>
              <a:buNone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3600"/>
              <a:buFont typeface="Barlow Semi Condensed SemiBold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" type="body"/>
          </p:nvPr>
        </p:nvSpPr>
        <p:spPr>
          <a:xfrm>
            <a:off x="628650" y="651053"/>
            <a:ext cx="3886200" cy="55259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2" type="body"/>
          </p:nvPr>
        </p:nvSpPr>
        <p:spPr>
          <a:xfrm>
            <a:off x="4629150" y="651053"/>
            <a:ext cx="3886200" cy="55259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629841" y="365126"/>
            <a:ext cx="7886700" cy="8239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" type="body"/>
          </p:nvPr>
        </p:nvSpPr>
        <p:spPr>
          <a:xfrm>
            <a:off x="646511" y="1434112"/>
            <a:ext cx="3868340" cy="6621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2400"/>
              <a:buNone/>
              <a:defRPr b="1" sz="24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9"/>
          <p:cNvSpPr txBox="1"/>
          <p:nvPr>
            <p:ph idx="2" type="body"/>
          </p:nvPr>
        </p:nvSpPr>
        <p:spPr>
          <a:xfrm>
            <a:off x="629842" y="2268747"/>
            <a:ext cx="3868340" cy="3920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3" type="body"/>
          </p:nvPr>
        </p:nvSpPr>
        <p:spPr>
          <a:xfrm>
            <a:off x="4629150" y="1434112"/>
            <a:ext cx="3887391" cy="6621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2400"/>
              <a:buNone/>
              <a:defRPr b="1" sz="24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9"/>
          <p:cNvSpPr txBox="1"/>
          <p:nvPr>
            <p:ph idx="4" type="body"/>
          </p:nvPr>
        </p:nvSpPr>
        <p:spPr>
          <a:xfrm>
            <a:off x="4629150" y="2268747"/>
            <a:ext cx="3887391" cy="3920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628650" y="365127"/>
            <a:ext cx="7886700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10"/>
          <p:cNvSpPr txBox="1"/>
          <p:nvPr>
            <p:ph idx="1" type="subTitle"/>
          </p:nvPr>
        </p:nvSpPr>
        <p:spPr>
          <a:xfrm>
            <a:off x="628650" y="1038759"/>
            <a:ext cx="6676372" cy="589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2400"/>
              <a:buNone/>
              <a:defRPr sz="24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C4C4C"/>
            </a:gs>
            <a:gs pos="50000">
              <a:srgbClr val="292929"/>
            </a:gs>
            <a:gs pos="100000">
              <a:schemeClr val="dk1"/>
            </a:gs>
          </a:gsLst>
          <a:lin ang="54000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28650" y="365127"/>
            <a:ext cx="7886700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3200"/>
              <a:buFont typeface="Barlow Semi Condensed SemiBold"/>
              <a:buNone/>
              <a:defRPr b="0" i="0" sz="3200" u="none" cap="none" strike="noStrike">
                <a:solidFill>
                  <a:srgbClr val="6EDEBF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28650" y="1214323"/>
            <a:ext cx="7886700" cy="4962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F2F2F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alexandercowan.com/best-agile-user-story/#Example_A_Example_User_Stories_from_Enable_Quiz_Startup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hyperlink" Target="https://www.alexandercowan.com/best-agile-user-story/#Example_A_Example_User_Stories_from_Enable_Quiz_Startup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alexandercowan.com/best-agile-user-story/#How_do_you_map_and_sequence_development_on_your_user_stories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Relationship Id="rId4" Type="http://schemas.openxmlformats.org/officeDocument/2006/relationships/hyperlink" Target="https://youtu.be/MwimXkY5G5o?t=1695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doi.org/10.1145/2890778" TargetMode="External"/><Relationship Id="rId4" Type="http://schemas.openxmlformats.org/officeDocument/2006/relationships/hyperlink" Target="https://www.visual-paradigm.com/guide/agile-software-development/user-story-vs-use-case/" TargetMode="External"/><Relationship Id="rId5" Type="http://schemas.openxmlformats.org/officeDocument/2006/relationships/hyperlink" Target="https://www.ivarjacobson.com/publications/white-papers/use-case-ebook" TargetMode="External"/><Relationship Id="rId6" Type="http://schemas.openxmlformats.org/officeDocument/2006/relationships/hyperlink" Target="https://www.visual-paradigm.com/learning/handbooks/agile-handbook/user-story.jsp" TargetMode="External"/><Relationship Id="rId7" Type="http://schemas.openxmlformats.org/officeDocument/2006/relationships/hyperlink" Target="https://docs.easyagile.com/easy-agile-user-story-maps/training-materials-for-teams-user-story-mapping/basics-of-user-story-mapping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Relationship Id="rId4" Type="http://schemas.openxmlformats.org/officeDocument/2006/relationships/hyperlink" Target="http://sweet.ua.pt/ico/OpenUp/OpenUP_v1514/" TargetMode="External"/><Relationship Id="rId5" Type="http://schemas.openxmlformats.org/officeDocument/2006/relationships/hyperlink" Target="http://sweet.ua.pt/ico/OpenUp/OpenUP_v1514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hyperlink" Target="https://youtu.be/p5gDbf0je8k" TargetMode="External"/><Relationship Id="rId5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ctrTitle"/>
          </p:nvPr>
        </p:nvSpPr>
        <p:spPr>
          <a:xfrm>
            <a:off x="751562" y="2642285"/>
            <a:ext cx="7763788" cy="13304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4000"/>
              <a:buFont typeface="Barlow Semi Condensed SemiBold"/>
              <a:buNone/>
            </a:pPr>
            <a:r>
              <a:rPr lang="en-US"/>
              <a:t>Metodologias ágeis e </a:t>
            </a:r>
            <a:r>
              <a:rPr i="1" lang="en-US"/>
              <a:t>user stories</a:t>
            </a:r>
            <a:endParaRPr i="1"/>
          </a:p>
        </p:txBody>
      </p:sp>
      <p:sp>
        <p:nvSpPr>
          <p:cNvPr id="102" name="Google Shape;102;p15"/>
          <p:cNvSpPr txBox="1"/>
          <p:nvPr>
            <p:ph idx="1" type="subTitle"/>
          </p:nvPr>
        </p:nvSpPr>
        <p:spPr>
          <a:xfrm>
            <a:off x="751562" y="4194805"/>
            <a:ext cx="6676372" cy="1433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r>
              <a:rPr lang="en-US"/>
              <a:t>Ilídio Oliveira 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lnSpc>
                <a:spcPct val="11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r>
              <a:rPr lang="en-US">
                <a:latin typeface="Barlow Light"/>
                <a:ea typeface="Barlow Light"/>
                <a:cs typeface="Barlow Light"/>
                <a:sym typeface="Barlow Light"/>
              </a:rPr>
              <a:t>v2025/03/25 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751562" y="1659178"/>
            <a:ext cx="31614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BFBFBF"/>
                </a:solidFill>
                <a:latin typeface="Barlow"/>
                <a:ea typeface="Barlow"/>
                <a:cs typeface="Barlow"/>
                <a:sym typeface="Barlow"/>
              </a:rPr>
              <a:t>41951- ANÁLISE DE SISTEMAS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/>
          <p:nvPr>
            <p:ph type="title"/>
          </p:nvPr>
        </p:nvSpPr>
        <p:spPr>
          <a:xfrm>
            <a:off x="628650" y="365127"/>
            <a:ext cx="7886700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3200"/>
              <a:buFont typeface="Barlow Semi Condensed SemiBold"/>
              <a:buNone/>
            </a:pPr>
            <a:r>
              <a:rPr lang="en-US"/>
              <a:t>Exemplo</a:t>
            </a:r>
            <a:endParaRPr/>
          </a:p>
        </p:txBody>
      </p:sp>
      <p:sp>
        <p:nvSpPr>
          <p:cNvPr id="201" name="Google Shape;201;p24"/>
          <p:cNvSpPr txBox="1"/>
          <p:nvPr>
            <p:ph idx="1" type="body"/>
          </p:nvPr>
        </p:nvSpPr>
        <p:spPr>
          <a:xfrm>
            <a:off x="628650" y="1390650"/>
            <a:ext cx="3886200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200"/>
              <a:buNone/>
            </a:pPr>
            <a:r>
              <a:rPr lang="en-US"/>
              <a:t>Histórias adequada:</a:t>
            </a:r>
            <a:endParaRPr/>
          </a:p>
          <a:p>
            <a:pPr indent="-342900" lvl="1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/>
              <a:t>O gestor de RH publica a oferta de emprego.</a:t>
            </a:r>
            <a:endParaRPr/>
          </a:p>
          <a:p>
            <a:pPr indent="-342900" lvl="1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/>
              <a:t>Um Candidato limita quem pode ver o seu currículo </a:t>
            </a:r>
            <a:endParaRPr/>
          </a:p>
        </p:txBody>
      </p:sp>
      <p:sp>
        <p:nvSpPr>
          <p:cNvPr id="202" name="Google Shape;202;p24"/>
          <p:cNvSpPr txBox="1"/>
          <p:nvPr>
            <p:ph idx="2" type="body"/>
          </p:nvPr>
        </p:nvSpPr>
        <p:spPr>
          <a:xfrm>
            <a:off x="4629150" y="1390650"/>
            <a:ext cx="3886200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200"/>
              <a:buNone/>
            </a:pPr>
            <a:r>
              <a:rPr lang="en-US"/>
              <a:t>Histórias desadequadas: </a:t>
            </a:r>
            <a:endParaRPr/>
          </a:p>
          <a:p>
            <a:pPr indent="-342900" lvl="1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/>
              <a:t>O software será implementado em Python.</a:t>
            </a:r>
            <a:br>
              <a:rPr lang="en-US"/>
            </a:br>
            <a:r>
              <a:rPr lang="en-US"/>
              <a:t>O programa irá ligar-se à base de dados através de uma “</a:t>
            </a:r>
            <a:r>
              <a:rPr i="1" lang="en-US"/>
              <a:t>connection pool</a:t>
            </a:r>
            <a:r>
              <a:rPr lang="en-US"/>
              <a:t>“ </a:t>
            </a:r>
            <a:r>
              <a:rPr lang="en-US" sz="1600"/>
              <a:t>(reutilização de ligações já abertas)</a:t>
            </a:r>
            <a:br>
              <a:rPr lang="en-US"/>
            </a:br>
            <a:endParaRPr/>
          </a:p>
        </p:txBody>
      </p:sp>
      <p:sp>
        <p:nvSpPr>
          <p:cNvPr id="203" name="Google Shape;203;p24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  <p:pic>
        <p:nvPicPr>
          <p:cNvPr id="204" name="Google Shape;20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3800" y="4081463"/>
            <a:ext cx="6515100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6" name="Google Shape;206;p24"/>
          <p:cNvSpPr/>
          <p:nvPr/>
        </p:nvSpPr>
        <p:spPr>
          <a:xfrm>
            <a:off x="165100" y="4637632"/>
            <a:ext cx="2127910" cy="1115915"/>
          </a:xfrm>
          <a:prstGeom prst="wedgeRoundRectCallout">
            <a:avLst>
              <a:gd fmla="val 66651" name="adj1"/>
              <a:gd fmla="val 24780" name="adj2"/>
              <a:gd fmla="val 16667" name="adj3"/>
            </a:avLst>
          </a:prstGeom>
          <a:solidFill>
            <a:schemeClr val="accent1"/>
          </a:solidFill>
          <a:ln cap="flat" cmpd="sng" w="12700">
            <a:solidFill>
              <a:srgbClr val="1D7F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Anotação informal do que é descoberto nas “conversas”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/>
          <p:nvPr>
            <p:ph type="title"/>
          </p:nvPr>
        </p:nvSpPr>
        <p:spPr>
          <a:xfrm>
            <a:off x="628650" y="365127"/>
            <a:ext cx="7886700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ct val="100000"/>
              <a:buFont typeface="Barlow Semi Condensed SemiBold"/>
              <a:buNone/>
            </a:pPr>
            <a:r>
              <a:rPr lang="en-US"/>
              <a:t>“Fatiar” os cenários de uso para tornar o trabalho mais concreto, gerível  e segmentado</a:t>
            </a:r>
            <a:endParaRPr/>
          </a:p>
        </p:txBody>
      </p:sp>
      <p:sp>
        <p:nvSpPr>
          <p:cNvPr id="212" name="Google Shape;212;p25"/>
          <p:cNvSpPr txBox="1"/>
          <p:nvPr>
            <p:ph idx="1" type="body"/>
          </p:nvPr>
        </p:nvSpPr>
        <p:spPr>
          <a:xfrm>
            <a:off x="628650" y="1390650"/>
            <a:ext cx="3886200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ct val="100000"/>
              <a:buNone/>
            </a:pPr>
            <a:r>
              <a:rPr lang="en-US"/>
              <a:t>A equipa de projeto e o cliente/promotor começam a discutir requisitos sobre as motivações de uso:</a:t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ct val="100000"/>
              <a:buNone/>
            </a:pPr>
            <a:r>
              <a:rPr lang="en-US">
                <a:highlight>
                  <a:srgbClr val="008080"/>
                </a:highlight>
              </a:rPr>
              <a:t>"Um Candidato (a um emprego) pode publicar um currículo (no site)".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ct val="100000"/>
              <a:buNone/>
            </a:pPr>
            <a:r>
              <a:rPr lang="en-US"/>
              <a:t>Objetivo de alto nível 🡸🡺 caso de utilização.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ct val="100000"/>
              <a:buNone/>
            </a:pPr>
            <a:r>
              <a:rPr lang="en-US"/>
              <a:t>Essa “história” será expandida à medida que os detalhes forem descobertos através de conversas / colaboração. 🡪 </a:t>
            </a:r>
            <a:br>
              <a:rPr lang="en-US"/>
            </a:br>
            <a:endParaRPr/>
          </a:p>
        </p:txBody>
      </p:sp>
      <p:sp>
        <p:nvSpPr>
          <p:cNvPr id="213" name="Google Shape;213;p25"/>
          <p:cNvSpPr txBox="1"/>
          <p:nvPr>
            <p:ph idx="2" type="body"/>
          </p:nvPr>
        </p:nvSpPr>
        <p:spPr>
          <a:xfrm>
            <a:off x="4629150" y="1390650"/>
            <a:ext cx="3886200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ct val="100000"/>
              <a:buNone/>
            </a:pPr>
            <a:br>
              <a:rPr lang="en-US"/>
            </a:br>
            <a:r>
              <a:rPr lang="en-US"/>
              <a:t>Um possível desenvolvimento em histórias  (</a:t>
            </a:r>
            <a:r>
              <a:rPr i="1" lang="en-US"/>
              <a:t>user stories</a:t>
            </a:r>
            <a:r>
              <a:rPr lang="en-US"/>
              <a:t>):</a:t>
            </a:r>
            <a:endParaRPr/>
          </a:p>
          <a:p>
            <a:pPr indent="-342900" lvl="1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ct val="100000"/>
              <a:buFont typeface="Arial"/>
              <a:buChar char="•"/>
            </a:pPr>
            <a:r>
              <a:rPr lang="en-US"/>
              <a:t>Um Candidato pode adicionar um novo currículo ao site.</a:t>
            </a:r>
            <a:endParaRPr/>
          </a:p>
          <a:p>
            <a:pPr indent="-342900" lvl="1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ct val="100000"/>
              <a:buFont typeface="Arial"/>
              <a:buChar char="•"/>
            </a:pPr>
            <a:r>
              <a:rPr lang="en-US"/>
              <a:t>Um Candidato pode editar um currículo que já está no site.</a:t>
            </a:r>
            <a:endParaRPr/>
          </a:p>
          <a:p>
            <a:pPr indent="-342900" lvl="1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ct val="100000"/>
              <a:buFont typeface="Arial"/>
              <a:buChar char="•"/>
            </a:pPr>
            <a:r>
              <a:rPr lang="en-US"/>
              <a:t>Um Candidato pode remover o currículo do local.</a:t>
            </a:r>
            <a:endParaRPr/>
          </a:p>
          <a:p>
            <a:pPr indent="-342900" lvl="1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ct val="100000"/>
              <a:buFont typeface="Arial"/>
              <a:buChar char="•"/>
            </a:pPr>
            <a:r>
              <a:rPr lang="en-US"/>
              <a:t>Um Candidato pode mudar o estado do CV para inativo/ativo.</a:t>
            </a:r>
            <a:endParaRPr/>
          </a:p>
          <a:p>
            <a:pPr indent="-342900" lvl="1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ct val="100000"/>
              <a:buFont typeface="Arial"/>
              <a:buChar char="•"/>
            </a:pPr>
            <a:r>
              <a:rPr lang="en-US"/>
              <a:t>Um Candidato pode marcar um currículo como escondido para certos empregadores.</a:t>
            </a:r>
            <a:endParaRPr/>
          </a:p>
          <a:p>
            <a:pPr indent="-342900" lvl="1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ct val="100000"/>
              <a:buFont typeface="Arial"/>
              <a:buChar char="•"/>
            </a:pPr>
            <a:r>
              <a:rPr lang="en-US"/>
              <a:t>Um Candidato pode ver as vezes que o seu currículo foi consultado</a:t>
            </a:r>
            <a:endParaRPr/>
          </a:p>
        </p:txBody>
      </p:sp>
      <p:sp>
        <p:nvSpPr>
          <p:cNvPr id="214" name="Google Shape;214;p25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  <p:sp>
        <p:nvSpPr>
          <p:cNvPr id="215" name="Google Shape;215;p2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6" name="Google Shape;216;p25">
            <a:hlinkClick r:id="rId3"/>
          </p:cNvPr>
          <p:cNvSpPr txBox="1"/>
          <p:nvPr/>
        </p:nvSpPr>
        <p:spPr>
          <a:xfrm>
            <a:off x="207034" y="5897325"/>
            <a:ext cx="4572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🡺 ver: </a:t>
            </a:r>
            <a:r>
              <a:rPr lang="en-US" sz="1800" u="sng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exemplo relacionado</a:t>
            </a:r>
            <a:endParaRPr sz="1800" u="sng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6"/>
          <p:cNvSpPr txBox="1"/>
          <p:nvPr>
            <p:ph type="title"/>
          </p:nvPr>
        </p:nvSpPr>
        <p:spPr>
          <a:xfrm>
            <a:off x="628650" y="365127"/>
            <a:ext cx="7886700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ct val="100000"/>
              <a:buFont typeface="Barlow Semi Condensed SemiBold"/>
              <a:buNone/>
            </a:pPr>
            <a:r>
              <a:rPr lang="en-US"/>
              <a:t>Pode-se usar um </a:t>
            </a:r>
            <a:r>
              <a:rPr i="1" lang="en-US"/>
              <a:t>template</a:t>
            </a:r>
            <a:r>
              <a:rPr lang="en-US"/>
              <a:t> para apresentar a história</a:t>
            </a:r>
            <a:endParaRPr/>
          </a:p>
        </p:txBody>
      </p:sp>
      <p:sp>
        <p:nvSpPr>
          <p:cNvPr id="222" name="Google Shape;222;p26"/>
          <p:cNvSpPr txBox="1"/>
          <p:nvPr>
            <p:ph idx="11" type="ftr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 Oliveira</a:t>
            </a:r>
            <a:endParaRPr sz="1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3" name="Google Shape;223;p26"/>
          <p:cNvSpPr txBox="1"/>
          <p:nvPr>
            <p:ph idx="12" type="sldNum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‹#›</a:t>
            </a:fld>
            <a:endParaRPr sz="1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24" name="Google Shape;22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1570" y="4548948"/>
            <a:ext cx="4060094" cy="2101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871" y="1453751"/>
            <a:ext cx="7840029" cy="2938875"/>
          </a:xfrm>
          <a:prstGeom prst="rect">
            <a:avLst/>
          </a:prstGeom>
          <a:solidFill>
            <a:srgbClr val="ECECEC"/>
          </a:solidFill>
          <a:ln cap="rnd" cmpd="sng" w="190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0000" rotWithShape="0" algn="tl">
              <a:srgbClr val="000000">
                <a:alpha val="40784"/>
              </a:srgbClr>
            </a:outerShdw>
          </a:effectLst>
        </p:spPr>
      </p:pic>
      <p:sp>
        <p:nvSpPr>
          <p:cNvPr id="226" name="Google Shape;226;p26"/>
          <p:cNvSpPr/>
          <p:nvPr/>
        </p:nvSpPr>
        <p:spPr>
          <a:xfrm>
            <a:off x="1059311" y="4793141"/>
            <a:ext cx="3379999" cy="1319017"/>
          </a:xfrm>
          <a:prstGeom prst="wedgeRoundRectCallout">
            <a:avLst>
              <a:gd fmla="val 86211" name="adj1"/>
              <a:gd fmla="val 71608" name="adj2"/>
              <a:gd fmla="val 16667" name="adj3"/>
            </a:avLst>
          </a:prstGeom>
          <a:solidFill>
            <a:schemeClr val="accent1"/>
          </a:solidFill>
          <a:ln cap="flat" cmpd="sng" w="12700">
            <a:solidFill>
              <a:srgbClr val="1D7F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As histórias devem conter um benefício percetível para o utilizador!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/>
          <p:nvPr>
            <p:ph type="title"/>
          </p:nvPr>
        </p:nvSpPr>
        <p:spPr>
          <a:xfrm>
            <a:off x="628650" y="365127"/>
            <a:ext cx="7886700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3200"/>
              <a:buFont typeface="Barlow Semi Condensed SemiBold"/>
              <a:buNone/>
            </a:pPr>
            <a:r>
              <a:rPr lang="en-US"/>
              <a:t>Estratégia para redigir a história</a:t>
            </a:r>
            <a:endParaRPr/>
          </a:p>
        </p:txBody>
      </p:sp>
      <p:sp>
        <p:nvSpPr>
          <p:cNvPr id="232" name="Google Shape;232;p27"/>
          <p:cNvSpPr txBox="1"/>
          <p:nvPr>
            <p:ph idx="1" type="body"/>
          </p:nvPr>
        </p:nvSpPr>
        <p:spPr>
          <a:xfrm>
            <a:off x="628650" y="1390651"/>
            <a:ext cx="3886200" cy="3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ct val="100000"/>
              <a:buNone/>
            </a:pPr>
            <a:r>
              <a:rPr lang="en-US"/>
              <a:t>As histórias dos utilizadores são frequentemente escritas de acordo com a seguinte estrutura (mas há outros estilos):</a:t>
            </a:r>
            <a:br>
              <a:rPr lang="en-US"/>
            </a:br>
            <a:r>
              <a:rPr lang="en-US"/>
              <a:t>Sendo &lt;papel de utilizador&gt;, quero &lt;ação/funcionalidade pretendida&gt; de modo a &lt;satisfação obtida&gt;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2400"/>
              </a:spcBef>
              <a:spcAft>
                <a:spcPts val="0"/>
              </a:spcAft>
              <a:buClr>
                <a:srgbClr val="9EE9D4"/>
              </a:buClr>
              <a:buSzPct val="100000"/>
              <a:buNone/>
            </a:pPr>
            <a:r>
              <a:rPr lang="en-US">
                <a:solidFill>
                  <a:srgbClr val="9EE9D4"/>
                </a:solidFill>
              </a:rPr>
              <a:t>As a &lt;type of user&gt;, I want &lt;some goal&gt; so that &lt;some reason&gt;.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233" name="Google Shape;233;p27"/>
          <p:cNvSpPr txBox="1"/>
          <p:nvPr>
            <p:ph idx="2" type="body"/>
          </p:nvPr>
        </p:nvSpPr>
        <p:spPr>
          <a:xfrm>
            <a:off x="4629150" y="1390650"/>
            <a:ext cx="3886200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ct val="100000"/>
              <a:buNone/>
            </a:pPr>
            <a:r>
              <a:rPr lang="en-US"/>
              <a:t>E.g.:</a:t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ct val="100000"/>
              <a:buNone/>
            </a:pPr>
            <a:r>
              <a:rPr lang="en-US"/>
              <a:t>Sendo um </a:t>
            </a:r>
            <a:r>
              <a:rPr lang="en-US" u="sng"/>
              <a:t>cliente</a:t>
            </a:r>
            <a:r>
              <a:rPr lang="en-US"/>
              <a:t>, quero </a:t>
            </a:r>
            <a:r>
              <a:rPr lang="en-US" u="sng"/>
              <a:t>receber um SMS quando o artigo chegar</a:t>
            </a:r>
            <a:r>
              <a:rPr lang="en-US"/>
              <a:t> de modo a que </a:t>
            </a:r>
            <a:r>
              <a:rPr lang="en-US" u="sng"/>
              <a:t>eu possa ir buscá-lo</a:t>
            </a:r>
            <a:r>
              <a:rPr lang="en-US"/>
              <a:t>.</a:t>
            </a:r>
            <a:br>
              <a:rPr lang="en-US"/>
            </a:br>
            <a:r>
              <a:rPr lang="en-US"/>
              <a:t>&lt;role&gt; representa a pessoa, o sistema, o subsistema ou qualquer outra entidade que interaja com o sistema a ser implementado para atingir um objetivo. É quem obtém valor da utilização do sistema.</a:t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ct val="100000"/>
              <a:buNone/>
            </a:pPr>
            <a:r>
              <a:rPr lang="en-US"/>
              <a:t>&lt;business objetive&gt; representa uma expectativa de um utilizador sobre algo que pode realizar interagindo com o sistema.</a:t>
            </a:r>
            <a:br>
              <a:rPr lang="en-US"/>
            </a:br>
            <a:r>
              <a:rPr lang="en-US"/>
              <a:t>&lt;benefício&gt; representa o valor resultante por da interação com o sistema. Pode ser omitido, se for óbvio (decorrente do ponto anterior).</a:t>
            </a:r>
            <a:endParaRPr>
              <a:solidFill>
                <a:srgbClr val="9EE9D4"/>
              </a:solidFill>
            </a:endParaRPr>
          </a:p>
        </p:txBody>
      </p:sp>
      <p:sp>
        <p:nvSpPr>
          <p:cNvPr id="234" name="Google Shape;234;p2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5" name="Google Shape;23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000" y="4596188"/>
            <a:ext cx="3224551" cy="141831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7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  <p:sp>
        <p:nvSpPr>
          <p:cNvPr id="237" name="Google Shape;237;p27"/>
          <p:cNvSpPr txBox="1"/>
          <p:nvPr/>
        </p:nvSpPr>
        <p:spPr>
          <a:xfrm>
            <a:off x="1916451" y="6014506"/>
            <a:ext cx="3886200" cy="673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F2F2F2"/>
                </a:solidFill>
                <a:latin typeface="Barlow Medium"/>
                <a:ea typeface="Barlow Medium"/>
                <a:cs typeface="Barlow Medium"/>
                <a:sym typeface="Barlow Medium"/>
              </a:rPr>
              <a:t>🡪 ver </a:t>
            </a:r>
            <a:r>
              <a:rPr lang="en-US" sz="2200" u="sng">
                <a:solidFill>
                  <a:schemeClr val="hlink"/>
                </a:solidFill>
                <a:latin typeface="Barlow Medium"/>
                <a:ea typeface="Barlow Medium"/>
                <a:cs typeface="Barlow Medium"/>
                <a:sym typeface="Barlow Medium"/>
                <a:hlinkClick r:id="rId4"/>
              </a:rPr>
              <a:t>exemplos</a:t>
            </a:r>
            <a:endParaRPr sz="2200">
              <a:solidFill>
                <a:srgbClr val="F2F2F2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/>
          <p:nvPr>
            <p:ph type="title"/>
          </p:nvPr>
        </p:nvSpPr>
        <p:spPr>
          <a:xfrm>
            <a:off x="628650" y="365127"/>
            <a:ext cx="7886700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3200"/>
              <a:buFont typeface="Barlow Semi Condensed SemiBold"/>
              <a:buNone/>
            </a:pPr>
            <a:r>
              <a:t/>
            </a:r>
            <a:endParaRPr/>
          </a:p>
        </p:txBody>
      </p:sp>
      <p:sp>
        <p:nvSpPr>
          <p:cNvPr id="243" name="Google Shape;243;p28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  <p:sp>
        <p:nvSpPr>
          <p:cNvPr id="244" name="Google Shape;244;p2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Graphical user interface, application, Word&#10;&#10;Description automatically generated" id="245" name="Google Shape;245;p28"/>
          <p:cNvPicPr preferRelativeResize="0"/>
          <p:nvPr/>
        </p:nvPicPr>
        <p:blipFill rotWithShape="1">
          <a:blip r:embed="rId3">
            <a:alphaModFix/>
          </a:blip>
          <a:srcRect b="26087" l="2174" r="-2173" t="0"/>
          <a:stretch/>
        </p:blipFill>
        <p:spPr>
          <a:xfrm>
            <a:off x="190500" y="1290637"/>
            <a:ext cx="8763000" cy="3161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 txBox="1"/>
          <p:nvPr>
            <p:ph type="title"/>
          </p:nvPr>
        </p:nvSpPr>
        <p:spPr>
          <a:xfrm>
            <a:off x="628650" y="365127"/>
            <a:ext cx="7886700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ct val="100000"/>
              <a:buFont typeface="Barlow Semi Condensed SemiBold"/>
              <a:buNone/>
            </a:pPr>
            <a:r>
              <a:rPr lang="en-US"/>
              <a:t>Organização das histórias em níveis de prioridade (linhas de corte para as iterações)</a:t>
            </a:r>
            <a:endParaRPr/>
          </a:p>
        </p:txBody>
      </p:sp>
      <p:sp>
        <p:nvSpPr>
          <p:cNvPr id="251" name="Google Shape;251;p29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  <p:sp>
        <p:nvSpPr>
          <p:cNvPr id="252" name="Google Shape;252;p2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user-story-map-ii" id="253" name="Google Shape;25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80277"/>
            <a:ext cx="9144000" cy="4633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 txBox="1"/>
          <p:nvPr>
            <p:ph type="title"/>
          </p:nvPr>
        </p:nvSpPr>
        <p:spPr>
          <a:xfrm>
            <a:off x="628650" y="365127"/>
            <a:ext cx="7886700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3200"/>
              <a:buFont typeface="Barlow Semi Condensed SemiBold"/>
              <a:buNone/>
            </a:pPr>
            <a:r>
              <a:rPr lang="en-US"/>
              <a:t>Stories map tool</a:t>
            </a:r>
            <a:endParaRPr/>
          </a:p>
        </p:txBody>
      </p:sp>
      <p:sp>
        <p:nvSpPr>
          <p:cNvPr id="259" name="Google Shape;259;p3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screenshot of a social media post&#10;&#10;Description automatically generated" id="260" name="Google Shape;26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6926"/>
            <a:ext cx="9144000" cy="508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0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 txBox="1"/>
          <p:nvPr>
            <p:ph type="title"/>
          </p:nvPr>
        </p:nvSpPr>
        <p:spPr>
          <a:xfrm>
            <a:off x="628650" y="365127"/>
            <a:ext cx="7886700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3200"/>
              <a:buFont typeface="Barlow Semi Condensed SemiBold"/>
              <a:buNone/>
            </a:pPr>
            <a:r>
              <a:rPr lang="en-US"/>
              <a:t>Story map - exemplo</a:t>
            </a:r>
            <a:endParaRPr/>
          </a:p>
        </p:txBody>
      </p:sp>
      <p:sp>
        <p:nvSpPr>
          <p:cNvPr id="267" name="Google Shape;267;p31"/>
          <p:cNvSpPr txBox="1"/>
          <p:nvPr>
            <p:ph idx="1" type="body"/>
          </p:nvPr>
        </p:nvSpPr>
        <p:spPr>
          <a:xfrm>
            <a:off x="628650" y="1390650"/>
            <a:ext cx="3886200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2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https://www.alexandercowan.com/best-agile-user-story/#How_do_you_map_and_sequence_development_on_your_user_stories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ts val="2200"/>
              <a:buNone/>
            </a:pPr>
            <a:r>
              <a:t/>
            </a:r>
            <a:endParaRPr/>
          </a:p>
        </p:txBody>
      </p:sp>
      <p:sp>
        <p:nvSpPr>
          <p:cNvPr id="268" name="Google Shape;268;p31"/>
          <p:cNvSpPr txBox="1"/>
          <p:nvPr>
            <p:ph idx="2" type="body"/>
          </p:nvPr>
        </p:nvSpPr>
        <p:spPr>
          <a:xfrm>
            <a:off x="4629150" y="1390650"/>
            <a:ext cx="3886200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200"/>
              <a:buNone/>
            </a:pPr>
            <a:r>
              <a:t/>
            </a:r>
            <a:endParaRPr/>
          </a:p>
        </p:txBody>
      </p:sp>
      <p:sp>
        <p:nvSpPr>
          <p:cNvPr id="269" name="Google Shape;269;p31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  <p:sp>
        <p:nvSpPr>
          <p:cNvPr id="270" name="Google Shape;270;p3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2"/>
          <p:cNvSpPr txBox="1"/>
          <p:nvPr>
            <p:ph type="title"/>
          </p:nvPr>
        </p:nvSpPr>
        <p:spPr>
          <a:xfrm>
            <a:off x="628650" y="365127"/>
            <a:ext cx="7886700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3200"/>
              <a:buFont typeface="Barlow Semi Condensed SemiBold"/>
              <a:buNone/>
            </a:pPr>
            <a:r>
              <a:t/>
            </a:r>
            <a:endParaRPr/>
          </a:p>
        </p:txBody>
      </p:sp>
      <p:sp>
        <p:nvSpPr>
          <p:cNvPr id="276" name="Google Shape;276;p32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  <p:sp>
        <p:nvSpPr>
          <p:cNvPr id="277" name="Google Shape;277;p3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8" name="Google Shape;27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7795" y="0"/>
            <a:ext cx="644841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"/>
          <p:cNvSpPr txBox="1"/>
          <p:nvPr>
            <p:ph type="title"/>
          </p:nvPr>
        </p:nvSpPr>
        <p:spPr>
          <a:xfrm>
            <a:off x="628650" y="365126"/>
            <a:ext cx="7886700" cy="849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3200"/>
              <a:buFont typeface="Barlow Semi Condensed SemiBold"/>
              <a:buNone/>
            </a:pPr>
            <a:r>
              <a:rPr lang="en-US"/>
              <a:t>Agile in VisualParadigm</a:t>
            </a:r>
            <a:endParaRPr/>
          </a:p>
        </p:txBody>
      </p:sp>
      <p:pic>
        <p:nvPicPr>
          <p:cNvPr descr="A close up of a map&#10;&#10;Description automatically generated" id="284" name="Google Shape;284;p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48483" l="0" r="0" t="0"/>
          <a:stretch/>
        </p:blipFill>
        <p:spPr>
          <a:xfrm>
            <a:off x="129985" y="1579970"/>
            <a:ext cx="8884029" cy="284915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6" name="Google Shape;286;p33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  <p:sp>
        <p:nvSpPr>
          <p:cNvPr id="287" name="Google Shape;287;p33"/>
          <p:cNvSpPr/>
          <p:nvPr/>
        </p:nvSpPr>
        <p:spPr>
          <a:xfrm>
            <a:off x="1059311" y="4793142"/>
            <a:ext cx="2654733" cy="783570"/>
          </a:xfrm>
          <a:prstGeom prst="wedgeRoundRectCallout">
            <a:avLst>
              <a:gd fmla="val -45535" name="adj1"/>
              <a:gd fmla="val -111803" name="adj2"/>
              <a:gd fmla="val 16667" name="adj3"/>
            </a:avLst>
          </a:prstGeom>
          <a:solidFill>
            <a:schemeClr val="accent1"/>
          </a:solidFill>
          <a:ln cap="flat" cmpd="sng" w="12700">
            <a:solidFill>
              <a:srgbClr val="1D7F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 continuar em próximas aulas…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>
            <p:ph type="title"/>
          </p:nvPr>
        </p:nvSpPr>
        <p:spPr>
          <a:xfrm>
            <a:off x="628650" y="365126"/>
            <a:ext cx="7886700" cy="849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3200"/>
              <a:buFont typeface="Barlow Semi Condensed SemiBold"/>
              <a:buNone/>
            </a:pPr>
            <a:r>
              <a:rPr lang="en-US"/>
              <a:t>Objetivos de aprendizagem</a:t>
            </a:r>
            <a:endParaRPr/>
          </a:p>
        </p:txBody>
      </p:sp>
      <p:sp>
        <p:nvSpPr>
          <p:cNvPr id="113" name="Google Shape;113;p16"/>
          <p:cNvSpPr txBox="1"/>
          <p:nvPr>
            <p:ph idx="1" type="body"/>
          </p:nvPr>
        </p:nvSpPr>
        <p:spPr>
          <a:xfrm>
            <a:off x="628650" y="1489165"/>
            <a:ext cx="7886700" cy="4687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200"/>
              <a:buFont typeface="Arial"/>
              <a:buChar char="•"/>
            </a:pPr>
            <a:r>
              <a:rPr lang="en-US"/>
              <a:t>Caracterizar os princípios da gestão do </a:t>
            </a:r>
            <a:r>
              <a:rPr i="1" lang="en-US"/>
              <a:t>backlog</a:t>
            </a:r>
            <a:r>
              <a:rPr lang="en-US"/>
              <a:t> na gestão ágil de projetos </a:t>
            </a:r>
            <a:br>
              <a:rPr lang="en-US"/>
            </a:br>
            <a:r>
              <a:rPr lang="en-US"/>
              <a:t>Definir e escrever histórias para um determinado produto.</a:t>
            </a:r>
            <a:br>
              <a:rPr lang="en-US"/>
            </a:br>
            <a:r>
              <a:rPr lang="en-US"/>
              <a:t>Distinguir estimativa e priorização na gestão de histórias.</a:t>
            </a:r>
            <a:br>
              <a:rPr lang="en-US"/>
            </a:br>
            <a:r>
              <a:rPr lang="en-US"/>
              <a:t>Escreva os critérios de aceitação de uma história.</a:t>
            </a:r>
            <a:br>
              <a:rPr lang="en-US"/>
            </a:br>
            <a:r>
              <a:rPr lang="en-US"/>
              <a:t>Comparar as histórias e os caos de uso no que diz respeito a semelhanças e diferenças.</a:t>
            </a:r>
            <a:br>
              <a:rPr lang="en-US"/>
            </a:br>
            <a:r>
              <a:rPr lang="en-US"/>
              <a:t>Descreva o fluxo de trabalho de desenvolvimento baseado em histórias.</a:t>
            </a:r>
            <a:endParaRPr/>
          </a:p>
        </p:txBody>
      </p:sp>
      <p:sp>
        <p:nvSpPr>
          <p:cNvPr id="114" name="Google Shape;114;p16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  <p:sp>
        <p:nvSpPr>
          <p:cNvPr id="115" name="Google Shape;115;p1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4"/>
          <p:cNvSpPr txBox="1"/>
          <p:nvPr>
            <p:ph type="title"/>
          </p:nvPr>
        </p:nvSpPr>
        <p:spPr>
          <a:xfrm>
            <a:off x="628650" y="365127"/>
            <a:ext cx="7886700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ct val="100000"/>
              <a:buFont typeface="Barlow Semi Condensed SemiBold"/>
              <a:buNone/>
            </a:pPr>
            <a:r>
              <a:rPr lang="en-US"/>
              <a:t>Relembrar: casos de utilização e resultados associados</a:t>
            </a:r>
            <a:endParaRPr/>
          </a:p>
        </p:txBody>
      </p:sp>
      <p:sp>
        <p:nvSpPr>
          <p:cNvPr id="293" name="Google Shape;293;p34"/>
          <p:cNvSpPr txBox="1"/>
          <p:nvPr>
            <p:ph idx="1" type="body"/>
          </p:nvPr>
        </p:nvSpPr>
        <p:spPr>
          <a:xfrm>
            <a:off x="628650" y="1390650"/>
            <a:ext cx="3886200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ct val="100000"/>
              <a:buNone/>
            </a:pPr>
            <a:r>
              <a:rPr lang="en-US"/>
              <a:t>Um caso de utilização descreve uma sequência de interações entre um sistema e um ator externo da qual o ator obtém resultado de valor (para as suas motivações). </a:t>
            </a:r>
            <a:br>
              <a:rPr lang="en-US"/>
            </a:br>
            <a:r>
              <a:rPr lang="en-US"/>
              <a:t>Os nomes dos casos de uso são sempre escritos a forma de um verbo seguido por um objeto. </a:t>
            </a:r>
            <a:br>
              <a:rPr lang="en-US"/>
            </a:br>
            <a:r>
              <a:rPr lang="en-US"/>
              <a:t>O caso de utilização é complementado com uma descrição detalhada (seguindo um padrão/narrativa estruturada)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ct val="100000"/>
              <a:buNone/>
            </a:pPr>
            <a:r>
              <a:rPr lang="en-US"/>
              <a:t>Um caso de utilização inclui um fluxo principal e variantes.</a:t>
            </a:r>
            <a:endParaRPr/>
          </a:p>
        </p:txBody>
      </p:sp>
      <p:sp>
        <p:nvSpPr>
          <p:cNvPr id="294" name="Google Shape;294;p34"/>
          <p:cNvSpPr txBox="1"/>
          <p:nvPr>
            <p:ph idx="2" type="body"/>
          </p:nvPr>
        </p:nvSpPr>
        <p:spPr>
          <a:xfrm>
            <a:off x="4629150" y="1390650"/>
            <a:ext cx="3886200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ct val="100000"/>
              <a:buNone/>
            </a:pPr>
            <a:br>
              <a:rPr lang="en-US"/>
            </a:br>
            <a:endParaRPr/>
          </a:p>
        </p:txBody>
      </p:sp>
      <p:sp>
        <p:nvSpPr>
          <p:cNvPr id="295" name="Google Shape;295;p3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close up of a sign&#10;&#10;Description automatically generated" id="296" name="Google Shape;29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7800" y="3458018"/>
            <a:ext cx="3886200" cy="254294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4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5"/>
          <p:cNvSpPr txBox="1"/>
          <p:nvPr>
            <p:ph type="title"/>
          </p:nvPr>
        </p:nvSpPr>
        <p:spPr>
          <a:xfrm>
            <a:off x="628650" y="365127"/>
            <a:ext cx="7886700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3200"/>
              <a:buFont typeface="Barlow Semi Condensed SemiBold"/>
              <a:buNone/>
            </a:pPr>
            <a:r>
              <a:t/>
            </a:r>
            <a:endParaRPr/>
          </a:p>
        </p:txBody>
      </p:sp>
      <p:sp>
        <p:nvSpPr>
          <p:cNvPr id="303" name="Google Shape;303;p3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4" name="Google Shape;30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427" y="0"/>
            <a:ext cx="719179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5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6"/>
          <p:cNvSpPr txBox="1"/>
          <p:nvPr>
            <p:ph type="title"/>
          </p:nvPr>
        </p:nvSpPr>
        <p:spPr>
          <a:xfrm>
            <a:off x="628650" y="365127"/>
            <a:ext cx="7886700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ct val="100000"/>
              <a:buFont typeface="Barlow Semi Condensed SemiBold"/>
              <a:buNone/>
            </a:pPr>
            <a:r>
              <a:rPr lang="en-US"/>
              <a:t>As histórias podem ser apresentadas num nível de abstração próximo do caso de utilização</a:t>
            </a:r>
            <a:endParaRPr/>
          </a:p>
        </p:txBody>
      </p:sp>
      <p:sp>
        <p:nvSpPr>
          <p:cNvPr id="311" name="Google Shape;311;p3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2" name="Google Shape;31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537" y="1647825"/>
            <a:ext cx="8162925" cy="29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6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 txBox="1"/>
          <p:nvPr>
            <p:ph type="title"/>
          </p:nvPr>
        </p:nvSpPr>
        <p:spPr>
          <a:xfrm>
            <a:off x="628650" y="365127"/>
            <a:ext cx="7886700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ct val="100000"/>
              <a:buFont typeface="Barlow Semi Condensed SemiBold"/>
              <a:buNone/>
            </a:pPr>
            <a:r>
              <a:rPr lang="en-US"/>
              <a:t>Mais frequentemente, a história é um desdobramento do caso de utilização</a:t>
            </a:r>
            <a:endParaRPr/>
          </a:p>
        </p:txBody>
      </p:sp>
      <p:sp>
        <p:nvSpPr>
          <p:cNvPr id="319" name="Google Shape;319;p3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0" name="Google Shape;32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99290"/>
            <a:ext cx="9144000" cy="425942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7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8"/>
          <p:cNvSpPr txBox="1"/>
          <p:nvPr>
            <p:ph type="title"/>
          </p:nvPr>
        </p:nvSpPr>
        <p:spPr>
          <a:xfrm>
            <a:off x="628650" y="365127"/>
            <a:ext cx="7886700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3200"/>
              <a:buFont typeface="Barlow Semi Condensed SemiBold"/>
              <a:buNone/>
            </a:pPr>
            <a:r>
              <a:rPr lang="en-US"/>
              <a:t>Jacobson: flows in a use case match stories</a:t>
            </a:r>
            <a:endParaRPr/>
          </a:p>
        </p:txBody>
      </p:sp>
      <p:sp>
        <p:nvSpPr>
          <p:cNvPr id="327" name="Google Shape;327;p3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8" name="Google Shape;32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6418"/>
            <a:ext cx="9144000" cy="3805164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8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9"/>
          <p:cNvSpPr txBox="1"/>
          <p:nvPr>
            <p:ph type="title"/>
          </p:nvPr>
        </p:nvSpPr>
        <p:spPr>
          <a:xfrm>
            <a:off x="628650" y="365126"/>
            <a:ext cx="7886700" cy="849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3200"/>
              <a:buFont typeface="Barlow Semi Condensed SemiBold"/>
              <a:buNone/>
            </a:pPr>
            <a:r>
              <a:t/>
            </a:r>
            <a:endParaRPr/>
          </a:p>
        </p:txBody>
      </p:sp>
      <p:sp>
        <p:nvSpPr>
          <p:cNvPr id="335" name="Google Shape;335;p39"/>
          <p:cNvSpPr txBox="1"/>
          <p:nvPr>
            <p:ph idx="1" type="body"/>
          </p:nvPr>
        </p:nvSpPr>
        <p:spPr>
          <a:xfrm>
            <a:off x="628650" y="1489165"/>
            <a:ext cx="7886700" cy="4687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200"/>
              <a:buNone/>
            </a:pPr>
            <a:r>
              <a:t/>
            </a:r>
            <a:endParaRPr/>
          </a:p>
        </p:txBody>
      </p:sp>
      <p:sp>
        <p:nvSpPr>
          <p:cNvPr id="336" name="Google Shape;336;p3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7" name="Google Shape;33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498" y="0"/>
            <a:ext cx="847500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9"/>
          <p:cNvSpPr txBox="1"/>
          <p:nvPr/>
        </p:nvSpPr>
        <p:spPr>
          <a:xfrm>
            <a:off x="5669280" y="5405360"/>
            <a:ext cx="284607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C6022"/>
                </a:solidFill>
                <a:latin typeface="Barlow"/>
                <a:ea typeface="Barlow"/>
                <a:cs typeface="Barlow"/>
                <a:sym typeface="Barlow"/>
              </a:rPr>
              <a:t>“Use case slices“  practices (Jacobson) are similar to “user stories”</a:t>
            </a:r>
            <a:endParaRPr sz="1800">
              <a:solidFill>
                <a:srgbClr val="4C602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39" name="Google Shape;339;p39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0"/>
          <p:cNvSpPr txBox="1"/>
          <p:nvPr>
            <p:ph type="title"/>
          </p:nvPr>
        </p:nvSpPr>
        <p:spPr>
          <a:xfrm>
            <a:off x="628650" y="365126"/>
            <a:ext cx="7886700" cy="849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3200"/>
              <a:buFont typeface="Barlow Semi Condensed SemiBold"/>
              <a:buNone/>
            </a:pPr>
            <a:r>
              <a:t/>
            </a:r>
            <a:endParaRPr/>
          </a:p>
        </p:txBody>
      </p:sp>
      <p:sp>
        <p:nvSpPr>
          <p:cNvPr id="345" name="Google Shape;345;p40"/>
          <p:cNvSpPr txBox="1"/>
          <p:nvPr>
            <p:ph idx="1" type="body"/>
          </p:nvPr>
        </p:nvSpPr>
        <p:spPr>
          <a:xfrm>
            <a:off x="628650" y="1489165"/>
            <a:ext cx="7886700" cy="4687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200"/>
              <a:buNone/>
            </a:pPr>
            <a:r>
              <a:t/>
            </a:r>
            <a:endParaRPr/>
          </a:p>
        </p:txBody>
      </p:sp>
      <p:sp>
        <p:nvSpPr>
          <p:cNvPr id="346" name="Google Shape;346;p4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7" name="Google Shape;34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325" y="399257"/>
            <a:ext cx="8515350" cy="586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0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1"/>
          <p:cNvSpPr txBox="1"/>
          <p:nvPr>
            <p:ph type="title"/>
          </p:nvPr>
        </p:nvSpPr>
        <p:spPr>
          <a:xfrm>
            <a:off x="628650" y="365126"/>
            <a:ext cx="7886700" cy="849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ct val="100000"/>
              <a:buFont typeface="Barlow Semi Condensed SemiBold"/>
              <a:buNone/>
            </a:pPr>
            <a:r>
              <a:rPr lang="en-US"/>
              <a:t>Comparando os casos de utilização e as histórias</a:t>
            </a:r>
            <a:endParaRPr/>
          </a:p>
        </p:txBody>
      </p:sp>
      <p:graphicFrame>
        <p:nvGraphicFramePr>
          <p:cNvPr id="354" name="Google Shape;354;p41"/>
          <p:cNvGraphicFramePr/>
          <p:nvPr/>
        </p:nvGraphicFramePr>
        <p:xfrm>
          <a:off x="211015" y="51874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{E523F652-79A3-467D-8032-02DB534A639E}</a:tableStyleId>
              </a:tblPr>
              <a:tblGrid>
                <a:gridCol w="2597600"/>
                <a:gridCol w="3416350"/>
                <a:gridCol w="2664075"/>
              </a:tblGrid>
              <a:tr h="258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Em comum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Próprio dos casos de utilização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Próprio das histórias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4793700"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b="0" i="0" lang="en-US" sz="1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Ambos seguem uma abordagem centrada na utilização</a:t>
                      </a:r>
                      <a:br>
                        <a:rPr b="0" i="0" lang="en-US" sz="1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</a:br>
                      <a:r>
                        <a:rPr b="0" i="0" lang="en-US" sz="1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Ambos são contextos para descrever o diálogo utilizadores/sistema</a:t>
                      </a:r>
                      <a:br>
                        <a:rPr b="0" i="0" lang="en-US" sz="1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</a:br>
                      <a:r>
                        <a:rPr b="0" i="0" lang="en-US" sz="1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Ambos resultam em casos de teste que representam os critérios de aceitação</a:t>
                      </a:r>
                      <a:br>
                        <a:rPr b="0" i="0" lang="en-US" sz="1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</a:br>
                      <a:r>
                        <a:rPr b="0" i="0" lang="en-US" sz="1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Ambos podem ser estimados </a:t>
                      </a:r>
                      <a:br>
                        <a:rPr lang="en-US" sz="1800"/>
                      </a:br>
                      <a:br>
                        <a:rPr lang="en-US" sz="1800"/>
                      </a:b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•"/>
                      </a:pPr>
                      <a:r>
                        <a:rPr b="0" i="0" lang="en-US" sz="1600" u="sng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Visão geral </a:t>
                      </a:r>
                      <a:r>
                        <a:rPr b="0" i="0" lang="en-US" sz="16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para ajudar a entender a extensão do sistema e o seu valor </a:t>
                      </a:r>
                      <a:br>
                        <a:rPr b="0" i="0" lang="en-US" sz="16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</a:br>
                      <a:r>
                        <a:rPr b="0" i="0" lang="en-US" sz="16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Descreve </a:t>
                      </a:r>
                      <a:r>
                        <a:rPr b="0" i="0" lang="en-US" sz="1600" u="sng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como o utilizador imagina a interação </a:t>
                      </a:r>
                      <a:r>
                        <a:rPr b="0" i="0" lang="en-US" sz="16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com o sistema para atingir os seus objetivos. </a:t>
                      </a:r>
                      <a:br>
                        <a:rPr b="0" i="0" lang="en-US" sz="16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</a:br>
                      <a:r>
                        <a:rPr b="0" i="0" lang="en-US" sz="16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Fornecer à equipa do projeto uma estrutura e contexto que falta à coleção das histórias </a:t>
                      </a:r>
                      <a:br>
                        <a:rPr b="0" i="0" lang="en-US" sz="16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</a:br>
                      <a:r>
                        <a:rPr b="0" i="0" lang="en-US" sz="16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Pode examinar cada elemento do caso de utilização (fluxos, pré-condições, pós-condições, e assim por diante) para </a:t>
                      </a:r>
                      <a:r>
                        <a:rPr b="0" i="0" lang="en-US" sz="1600" u="sng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procurar requisitos funcionais e não funcionais </a:t>
                      </a:r>
                      <a:r>
                        <a:rPr b="0" i="0" lang="en-US" sz="16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pertinentes e para definir testes (ajuda a evitar que se ignorem requisitos.)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b="0" i="0" lang="en-US" sz="1800" u="sng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Declaração concisa </a:t>
                      </a:r>
                      <a:r>
                        <a:rPr b="0" i="0" lang="en-US" sz="1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das necessidades de um utilizador </a:t>
                      </a:r>
                      <a:br>
                        <a:rPr b="0" i="0" lang="en-US" sz="1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</a:br>
                      <a:r>
                        <a:rPr b="0" i="0" lang="en-US" sz="1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Existe um acesso facilitado a especialistas do domínio (</a:t>
                      </a:r>
                      <a:r>
                        <a:rPr b="0" i="0" lang="en-US" sz="1800" u="sng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refinar a história</a:t>
                      </a:r>
                      <a:r>
                        <a:rPr b="0" i="0" lang="en-US" sz="1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conforme necessário)</a:t>
                      </a:r>
                      <a:br>
                        <a:rPr b="0" i="0" lang="en-US" sz="1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</a:br>
                      <a:r>
                        <a:rPr b="0" i="0" lang="en-US" sz="1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Mais adequado para funcionar como um item do </a:t>
                      </a:r>
                      <a:r>
                        <a:rPr b="0" i="1" lang="en-US" sz="1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backlog </a:t>
                      </a:r>
                      <a:r>
                        <a:rPr b="0" i="0" lang="en-US" sz="1800" u="sng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para o dia-a-dia</a:t>
                      </a:r>
                      <a:r>
                        <a:rPr b="0" i="0" lang="en-US" sz="1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(Scrum, Kanban) </a:t>
                      </a:r>
                      <a:br>
                        <a:rPr b="0" i="0" lang="en-US" sz="1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</a:br>
                      <a:r>
                        <a:rPr b="0" i="0" lang="en-US" sz="1800" u="sng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Critérios de aceitação </a:t>
                      </a:r>
                      <a:r>
                        <a:rPr b="0" i="0" lang="en-US" sz="1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explícitos</a:t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355" name="Google Shape;355;p4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6" name="Google Shape;356;p41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2"/>
          <p:cNvSpPr txBox="1"/>
          <p:nvPr>
            <p:ph type="title"/>
          </p:nvPr>
        </p:nvSpPr>
        <p:spPr>
          <a:xfrm>
            <a:off x="628650" y="365127"/>
            <a:ext cx="7886700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ct val="100000"/>
              <a:buFont typeface="Barlow Semi Condensed SemiBold"/>
              <a:buNone/>
            </a:pPr>
            <a:r>
              <a:rPr lang="en-US"/>
              <a:t>Posicionamento relative dos casos de utilização e histórias</a:t>
            </a:r>
            <a:endParaRPr/>
          </a:p>
        </p:txBody>
      </p:sp>
      <p:sp>
        <p:nvSpPr>
          <p:cNvPr id="362" name="Google Shape;362;p42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 Oliveira</a:t>
            </a:r>
            <a:endParaRPr sz="1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63" name="Google Shape;363;p4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20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42"/>
          <p:cNvSpPr/>
          <p:nvPr/>
        </p:nvSpPr>
        <p:spPr>
          <a:xfrm>
            <a:off x="11113" y="6324600"/>
            <a:ext cx="5018087" cy="24606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http://tynerblain.com/blog/2009/02/02/user-stories-and-use-cases/</a:t>
            </a:r>
            <a:endParaRPr/>
          </a:p>
        </p:txBody>
      </p:sp>
      <p:pic>
        <p:nvPicPr>
          <p:cNvPr descr="http://sehlhorst.smugmug.com/photos/466745337_mifdy-L.png" id="365" name="Google Shape;36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37" y="1240105"/>
            <a:ext cx="5230226" cy="52075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366" name="Google Shape;366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5050" y="1240105"/>
            <a:ext cx="2746483" cy="1797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3"/>
          <p:cNvSpPr txBox="1"/>
          <p:nvPr>
            <p:ph type="title"/>
          </p:nvPr>
        </p:nvSpPr>
        <p:spPr>
          <a:xfrm>
            <a:off x="628650" y="365127"/>
            <a:ext cx="7886700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3200"/>
              <a:buFont typeface="Barlow Semi Condensed SemiBold"/>
              <a:buNone/>
            </a:pPr>
            <a:r>
              <a:rPr lang="en-US"/>
              <a:t>Histórias</a:t>
            </a:r>
            <a:endParaRPr/>
          </a:p>
        </p:txBody>
      </p:sp>
      <p:sp>
        <p:nvSpPr>
          <p:cNvPr id="376" name="Google Shape;376;p43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  <p:pic>
        <p:nvPicPr>
          <p:cNvPr id="377" name="Google Shape;37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6815" y="803543"/>
            <a:ext cx="65151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05075" y="2941372"/>
            <a:ext cx="6638925" cy="19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0" name="Google Shape;380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6990" y="4727708"/>
            <a:ext cx="4819650" cy="2085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3"/>
          <p:cNvSpPr txBox="1"/>
          <p:nvPr>
            <p:ph idx="1" type="body"/>
          </p:nvPr>
        </p:nvSpPr>
        <p:spPr>
          <a:xfrm>
            <a:off x="628650" y="1390650"/>
            <a:ext cx="3886200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200"/>
              <a:buNone/>
            </a:pPr>
            <a:r>
              <a:t/>
            </a:r>
            <a:endParaRPr/>
          </a:p>
        </p:txBody>
      </p:sp>
      <p:sp>
        <p:nvSpPr>
          <p:cNvPr id="382" name="Google Shape;382;p43"/>
          <p:cNvSpPr txBox="1"/>
          <p:nvPr>
            <p:ph idx="2" type="body"/>
          </p:nvPr>
        </p:nvSpPr>
        <p:spPr>
          <a:xfrm>
            <a:off x="4629150" y="1390650"/>
            <a:ext cx="3886200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title"/>
          </p:nvPr>
        </p:nvSpPr>
        <p:spPr>
          <a:xfrm>
            <a:off x="628650" y="365126"/>
            <a:ext cx="7886700" cy="849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3200"/>
              <a:buFont typeface="Barlow Semi Condensed SemiBold"/>
              <a:buNone/>
            </a:pPr>
            <a:r>
              <a:rPr lang="en-US"/>
              <a:t>Algumas ideias do desenvolvimento ágil</a:t>
            </a:r>
            <a:endParaRPr/>
          </a:p>
        </p:txBody>
      </p:sp>
      <p:sp>
        <p:nvSpPr>
          <p:cNvPr id="121" name="Google Shape;121;p17"/>
          <p:cNvSpPr txBox="1"/>
          <p:nvPr>
            <p:ph idx="1" type="body"/>
          </p:nvPr>
        </p:nvSpPr>
        <p:spPr>
          <a:xfrm>
            <a:off x="628650" y="1489165"/>
            <a:ext cx="7886700" cy="4687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200"/>
              <a:buNone/>
            </a:pPr>
            <a:r>
              <a:t/>
            </a:r>
            <a:endParaRPr/>
          </a:p>
        </p:txBody>
      </p:sp>
      <p:sp>
        <p:nvSpPr>
          <p:cNvPr id="122" name="Google Shape;122;p17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  <p:sp>
        <p:nvSpPr>
          <p:cNvPr id="123" name="Google Shape;123;p1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03" y="1469914"/>
            <a:ext cx="6685201" cy="470704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/>
          <p:nvPr/>
        </p:nvSpPr>
        <p:spPr>
          <a:xfrm>
            <a:off x="6978780" y="1371601"/>
            <a:ext cx="2057400" cy="2959201"/>
          </a:xfrm>
          <a:prstGeom prst="wedgeRectCallout">
            <a:avLst>
              <a:gd fmla="val -67104" name="adj1"/>
              <a:gd fmla="val -39204" name="adj2"/>
            </a:avLst>
          </a:prstGeom>
          <a:solidFill>
            <a:schemeClr val="accent1"/>
          </a:solidFill>
          <a:ln cap="flat" cmpd="sng" w="12700">
            <a:solidFill>
              <a:srgbClr val="1D7F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 dinamismo do mercado obriga a igual dinamismo das TIC/desenvolvimento.</a:t>
            </a:r>
            <a:br>
              <a:rPr lang="en-US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lang="en-US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Especialmente quando os produtos do desenvolvimento passam a assumir um papel fundamental na criação das vantagens competitivas.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 transformação digital (competitiva) obriga a uma eng.a de software competitiva.</a:t>
            </a:r>
            <a:endParaRPr/>
          </a:p>
        </p:txBody>
      </p:sp>
      <p:sp>
        <p:nvSpPr>
          <p:cNvPr id="126" name="Google Shape;126;p17"/>
          <p:cNvSpPr txBox="1"/>
          <p:nvPr/>
        </p:nvSpPr>
        <p:spPr>
          <a:xfrm>
            <a:off x="87574" y="6238483"/>
            <a:ext cx="163859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Credit: Pressmen’15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4"/>
          <p:cNvSpPr txBox="1"/>
          <p:nvPr>
            <p:ph type="title"/>
          </p:nvPr>
        </p:nvSpPr>
        <p:spPr>
          <a:xfrm>
            <a:off x="628650" y="365127"/>
            <a:ext cx="7886700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3200"/>
              <a:buFont typeface="Barlow Semi Condensed SemiBold"/>
              <a:buNone/>
            </a:pPr>
            <a:r>
              <a:t/>
            </a:r>
            <a:endParaRPr/>
          </a:p>
        </p:txBody>
      </p:sp>
      <p:sp>
        <p:nvSpPr>
          <p:cNvPr id="392" name="Google Shape;392;p4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3" name="Google Shape;39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93802"/>
            <a:ext cx="9144000" cy="387039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4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5"/>
          <p:cNvSpPr txBox="1"/>
          <p:nvPr>
            <p:ph type="title"/>
          </p:nvPr>
        </p:nvSpPr>
        <p:spPr>
          <a:xfrm>
            <a:off x="628650" y="365127"/>
            <a:ext cx="7886700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3200"/>
              <a:buFont typeface="Barlow Semi Condensed SemiBold"/>
              <a:buNone/>
            </a:pPr>
            <a:r>
              <a:t/>
            </a:r>
            <a:endParaRPr/>
          </a:p>
        </p:txBody>
      </p:sp>
      <p:sp>
        <p:nvSpPr>
          <p:cNvPr id="404" name="Google Shape;404;p45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  <p:sp>
        <p:nvSpPr>
          <p:cNvPr id="405" name="Google Shape;405;p4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6" name="Google Shape;40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72528" y="994377"/>
            <a:ext cx="6771736" cy="4869246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5">
            <a:hlinkClick r:id="rId4"/>
          </p:cNvPr>
          <p:cNvSpPr txBox="1"/>
          <p:nvPr/>
        </p:nvSpPr>
        <p:spPr>
          <a:xfrm>
            <a:off x="2734574" y="5863623"/>
            <a:ext cx="46582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https://youtu.be/MwimXkY5G5o?t=1695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6"/>
          <p:cNvSpPr txBox="1"/>
          <p:nvPr>
            <p:ph type="title"/>
          </p:nvPr>
        </p:nvSpPr>
        <p:spPr>
          <a:xfrm>
            <a:off x="628650" y="365127"/>
            <a:ext cx="7886700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3200"/>
              <a:buFont typeface="Barlow Semi Condensed SemiBold"/>
              <a:buNone/>
            </a:pPr>
            <a:r>
              <a:rPr lang="en-US"/>
              <a:t>Algumas ideias a reter</a:t>
            </a:r>
            <a:endParaRPr/>
          </a:p>
        </p:txBody>
      </p:sp>
      <p:sp>
        <p:nvSpPr>
          <p:cNvPr id="413" name="Google Shape;413;p46"/>
          <p:cNvSpPr txBox="1"/>
          <p:nvPr>
            <p:ph idx="1" type="body"/>
          </p:nvPr>
        </p:nvSpPr>
        <p:spPr>
          <a:xfrm>
            <a:off x="628650" y="1390650"/>
            <a:ext cx="3886200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ct val="100000"/>
              <a:buFont typeface="Arial"/>
              <a:buChar char="•"/>
            </a:pPr>
            <a:r>
              <a:rPr lang="en-US"/>
              <a:t>Os projetos ágeis (especialmente os da Scrum) utilizam um </a:t>
            </a:r>
            <a:r>
              <a:rPr i="1" lang="en-US"/>
              <a:t>backlog</a:t>
            </a:r>
            <a:r>
              <a:rPr lang="en-US"/>
              <a:t> do produto, que é uma lista prioritária da funcionalidade a desenvolver.</a:t>
            </a:r>
            <a:br>
              <a:rPr lang="en-US"/>
            </a:br>
            <a:r>
              <a:rPr lang="en-US"/>
              <a:t>Os itens do </a:t>
            </a:r>
            <a:r>
              <a:rPr i="1" lang="en-US"/>
              <a:t>backlog </a:t>
            </a:r>
            <a:r>
              <a:rPr lang="en-US"/>
              <a:t>do produto podem ser o que a equipa quiser, mas as histórias surgiram como a forma mais comum de representar os itens do </a:t>
            </a:r>
            <a:r>
              <a:rPr i="1" lang="en-US"/>
              <a:t>backlog</a:t>
            </a:r>
            <a:r>
              <a:rPr lang="en-US"/>
              <a:t> do produto (em software).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ct val="100000"/>
              <a:buFont typeface="Arial"/>
              <a:buChar char="•"/>
            </a:pPr>
            <a:r>
              <a:rPr lang="en-US"/>
              <a:t>Ambos os casos de utilização e as histórias focam-se em conversas e uso do sistema por pessoas.</a:t>
            </a:r>
            <a:endParaRPr/>
          </a:p>
        </p:txBody>
      </p:sp>
      <p:sp>
        <p:nvSpPr>
          <p:cNvPr id="414" name="Google Shape;414;p46"/>
          <p:cNvSpPr txBox="1"/>
          <p:nvPr>
            <p:ph idx="2" type="body"/>
          </p:nvPr>
        </p:nvSpPr>
        <p:spPr>
          <a:xfrm>
            <a:off x="4629150" y="1390650"/>
            <a:ext cx="3886200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ct val="100000"/>
              <a:buFont typeface="Arial"/>
              <a:buChar char="•"/>
            </a:pPr>
            <a:r>
              <a:rPr lang="en-US"/>
              <a:t>Os casos de utilização fornecem mais estrutura e uma forma de documentar os detalhes recolhidos em análise. </a:t>
            </a:r>
            <a:br>
              <a:rPr lang="en-US"/>
            </a:br>
            <a:r>
              <a:rPr lang="en-US"/>
              <a:t>As histórias dos utilizadores são refinadas conforme necessário. Os detalhes são acrescentados, em colaboração regular com os especialistas do domínio.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ct val="100000"/>
              <a:buFont typeface="Arial"/>
              <a:buChar char="•"/>
            </a:pPr>
            <a:r>
              <a:rPr lang="en-US"/>
              <a:t>A histórias recorrem a exemplos curtos para definir condições de aceitação.</a:t>
            </a:r>
            <a:endParaRPr/>
          </a:p>
        </p:txBody>
      </p:sp>
      <p:sp>
        <p:nvSpPr>
          <p:cNvPr id="415" name="Google Shape;415;p4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6" name="Google Shape;416;p46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7"/>
          <p:cNvSpPr txBox="1"/>
          <p:nvPr>
            <p:ph type="title"/>
          </p:nvPr>
        </p:nvSpPr>
        <p:spPr>
          <a:xfrm>
            <a:off x="628650" y="365126"/>
            <a:ext cx="7886700" cy="849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3200"/>
              <a:buFont typeface="Barlow Semi Condensed SemiBold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422" name="Google Shape;422;p4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423" name="Google Shape;423;p47"/>
          <p:cNvGraphicFramePr/>
          <p:nvPr/>
        </p:nvGraphicFramePr>
        <p:xfrm>
          <a:off x="628650" y="14890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{AEA3FB03-7F44-48DC-ABC2-08548A1F7FCF}</a:tableStyleId>
              </a:tblPr>
              <a:tblGrid>
                <a:gridCol w="3849350"/>
                <a:gridCol w="40373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Core readings</a:t>
                      </a:r>
                      <a:endParaRPr sz="20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Suggested readings</a:t>
                      </a:r>
                      <a:endParaRPr sz="20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US" sz="2000"/>
                        <a:t>Jacobson, I., Spence, I., &amp; Kerr, B. (2016). </a:t>
                      </a:r>
                      <a:r>
                        <a:rPr lang="en-US" sz="2000" u="sng">
                          <a:solidFill>
                            <a:schemeClr val="hlink"/>
                          </a:solidFill>
                          <a:hlinkClick r:id="rId3"/>
                        </a:rPr>
                        <a:t>Use-case 2.0</a:t>
                      </a:r>
                      <a:r>
                        <a:rPr lang="en-US" sz="2000"/>
                        <a:t>. </a:t>
                      </a:r>
                      <a:r>
                        <a:rPr i="1" lang="en-US" sz="2000"/>
                        <a:t>Communications of the ACM</a:t>
                      </a:r>
                      <a:r>
                        <a:rPr lang="en-US" sz="2000"/>
                        <a:t>, </a:t>
                      </a:r>
                      <a:r>
                        <a:rPr i="1" lang="en-US" sz="2000"/>
                        <a:t>59</a:t>
                      </a:r>
                      <a:r>
                        <a:rPr lang="en-US" sz="2000"/>
                        <a:t>(5), 61–69.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US" sz="2000"/>
                        <a:t>“</a:t>
                      </a:r>
                      <a:r>
                        <a:rPr lang="en-US" sz="2000" u="sng">
                          <a:solidFill>
                            <a:schemeClr val="hlink"/>
                          </a:solidFill>
                          <a:hlinkClick r:id="rId4"/>
                        </a:rPr>
                        <a:t>User Story vs Use Case for Agile Software Development</a:t>
                      </a:r>
                      <a:r>
                        <a:rPr lang="en-US" sz="2000"/>
                        <a:t>”, Visual Paradigm</a:t>
                      </a:r>
                      <a:endParaRPr/>
                    </a:p>
                    <a:p>
                      <a:pPr indent="-158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-158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-342900" lvl="0" marL="342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US" sz="2000"/>
                        <a:t>Jacobson, I., Spence, I., &amp; Bittner, K. (2011). </a:t>
                      </a:r>
                      <a:r>
                        <a:rPr i="1" lang="en-US" sz="2000" u="sng">
                          <a:solidFill>
                            <a:schemeClr val="hlink"/>
                          </a:solidFill>
                          <a:hlinkClick r:id="rId5"/>
                        </a:rPr>
                        <a:t>Use-Case 2.0</a:t>
                      </a:r>
                      <a:r>
                        <a:rPr i="1" lang="en-US" sz="2000"/>
                        <a:t> The Guide o Succeeding with Use Cases</a:t>
                      </a:r>
                      <a:r>
                        <a:rPr lang="en-US" sz="2000"/>
                        <a:t>. [e-Book]</a:t>
                      </a:r>
                      <a:endParaRPr/>
                    </a:p>
                    <a:p>
                      <a:pPr indent="-342900" lvl="0" marL="342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US" sz="2000" u="sng">
                          <a:solidFill>
                            <a:schemeClr val="hlink"/>
                          </a:solidFill>
                          <a:hlinkClick r:id="rId6"/>
                        </a:rPr>
                        <a:t>User story</a:t>
                      </a:r>
                      <a:r>
                        <a:rPr lang="en-US" sz="2000"/>
                        <a:t> (VisualParadigm handbook)</a:t>
                      </a:r>
                      <a:endParaRPr/>
                    </a:p>
                    <a:p>
                      <a:pPr indent="-342900" lvl="0" marL="342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US" sz="2000" u="sng">
                          <a:solidFill>
                            <a:schemeClr val="hlink"/>
                          </a:solidFill>
                          <a:hlinkClick r:id="rId7"/>
                        </a:rPr>
                        <a:t>EasyAgile training materials</a:t>
                      </a:r>
                      <a:r>
                        <a:rPr lang="en-US" sz="2000"/>
                        <a:t> </a:t>
                      </a:r>
                      <a:endParaRPr/>
                    </a:p>
                    <a:p>
                      <a:pPr indent="-21590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-21590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-21590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424" name="Google Shape;424;p47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/>
          <p:nvPr>
            <p:ph type="title"/>
          </p:nvPr>
        </p:nvSpPr>
        <p:spPr>
          <a:xfrm>
            <a:off x="628650" y="365127"/>
            <a:ext cx="7886700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3200"/>
              <a:buFont typeface="Barlow Semi Condensed SemiBold"/>
              <a:buNone/>
            </a:pPr>
            <a:r>
              <a:rPr lang="en-US"/>
              <a:t>OpenUP prevê  o trabalho por iterações</a:t>
            </a:r>
            <a:endParaRPr/>
          </a:p>
        </p:txBody>
      </p:sp>
      <p:sp>
        <p:nvSpPr>
          <p:cNvPr id="133" name="Google Shape;133;p18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  <p:pic>
        <p:nvPicPr>
          <p:cNvPr descr="three_layers.jpg" id="134" name="Google Shape;13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4125" y="1438695"/>
            <a:ext cx="6480978" cy="505516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>
            <a:hlinkClick r:id="rId4"/>
          </p:cNvPr>
          <p:cNvSpPr txBox="1"/>
          <p:nvPr/>
        </p:nvSpPr>
        <p:spPr>
          <a:xfrm>
            <a:off x="7163468" y="869395"/>
            <a:ext cx="19177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🡪 </a:t>
            </a:r>
            <a:r>
              <a:rPr lang="en-US" sz="1800" u="sng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5"/>
              </a:rPr>
              <a:t>OpenUP wiki</a:t>
            </a:r>
            <a:endParaRPr sz="1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6" name="Google Shape;136;p18"/>
          <p:cNvSpPr/>
          <p:nvPr/>
        </p:nvSpPr>
        <p:spPr>
          <a:xfrm>
            <a:off x="80009" y="2895293"/>
            <a:ext cx="2444116" cy="1070983"/>
          </a:xfrm>
          <a:prstGeom prst="wedgeRectCallout">
            <a:avLst>
              <a:gd fmla="val 60979" name="adj1"/>
              <a:gd fmla="val -121826" name="adj2"/>
            </a:avLst>
          </a:prstGeom>
          <a:gradFill>
            <a:gsLst>
              <a:gs pos="0">
                <a:srgbClr val="9DD9C2"/>
              </a:gs>
              <a:gs pos="50000">
                <a:srgbClr val="90CFB7"/>
              </a:gs>
              <a:gs pos="100000">
                <a:srgbClr val="7BCCAF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Apesar de ser clara a abordagem incremental, como é que se organiza a equipa do dia-a-dia?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7" name="Google Shape;137;p1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>
            <p:ph type="title"/>
          </p:nvPr>
        </p:nvSpPr>
        <p:spPr>
          <a:xfrm>
            <a:off x="628650" y="365127"/>
            <a:ext cx="7886700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3200"/>
              <a:buFont typeface="Barlow Semi Condensed SemiBold"/>
              <a:buNone/>
            </a:pPr>
            <a:r>
              <a:rPr lang="en-US"/>
              <a:t>Use cases e os métodos ágeis 🡪 Use Cases 2.0</a:t>
            </a:r>
            <a:endParaRPr/>
          </a:p>
        </p:txBody>
      </p:sp>
      <p:sp>
        <p:nvSpPr>
          <p:cNvPr id="143" name="Google Shape;143;p19"/>
          <p:cNvSpPr txBox="1"/>
          <p:nvPr>
            <p:ph idx="1" type="body"/>
          </p:nvPr>
        </p:nvSpPr>
        <p:spPr>
          <a:xfrm>
            <a:off x="628650" y="1390650"/>
            <a:ext cx="3886200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200"/>
              <a:buNone/>
            </a:pPr>
            <a:r>
              <a:rPr lang="en-US"/>
              <a:t>A granularidade dos casos de uso pode ser excessiva </a:t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2000"/>
              <a:buNone/>
            </a:pPr>
            <a:r>
              <a:rPr lang="en-US"/>
              <a:t>para a gestão do dia-a-dia da equipa de desenvolvimento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ts val="2200"/>
              <a:buNone/>
            </a:pPr>
            <a:r>
              <a:rPr lang="en-US"/>
              <a:t>Proposta Use Cases 2.0</a:t>
            </a:r>
            <a:endParaRPr/>
          </a:p>
          <a:p>
            <a:pPr indent="-342900" lvl="1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Barlow Light"/>
              <a:buChar char="-"/>
            </a:pPr>
            <a:r>
              <a:rPr lang="en-US"/>
              <a:t>“Fatias” de funcionalidade</a:t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2000"/>
              <a:buNone/>
            </a:pPr>
            <a:r>
              <a:rPr lang="en-US" sz="2000"/>
              <a:t>Ponto de partida: use cases</a:t>
            </a:r>
            <a:endParaRPr/>
          </a:p>
          <a:p>
            <a:pPr indent="-228599" lvl="2" marL="4320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/>
              <a:t>…com a flexibilidade das </a:t>
            </a:r>
            <a:r>
              <a:rPr i="1" lang="en-US"/>
              <a:t>user stories</a:t>
            </a:r>
            <a:r>
              <a:rPr lang="en-US"/>
              <a:t>/</a:t>
            </a:r>
            <a:r>
              <a:rPr i="1" lang="en-US"/>
              <a:t>use case slices</a:t>
            </a:r>
            <a:endParaRPr/>
          </a:p>
        </p:txBody>
      </p:sp>
      <p:sp>
        <p:nvSpPr>
          <p:cNvPr id="144" name="Google Shape;144;p19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 </a:t>
            </a:r>
            <a:endParaRPr/>
          </a:p>
        </p:txBody>
      </p:sp>
      <p:sp>
        <p:nvSpPr>
          <p:cNvPr id="145" name="Google Shape;145;p1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" name="Google Shape;146;p19"/>
          <p:cNvSpPr txBox="1"/>
          <p:nvPr>
            <p:ph idx="2" type="body"/>
          </p:nvPr>
        </p:nvSpPr>
        <p:spPr>
          <a:xfrm>
            <a:off x="4629150" y="1390650"/>
            <a:ext cx="3886200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200"/>
              <a:buNone/>
            </a:pPr>
            <a:r>
              <a:t/>
            </a:r>
            <a:endParaRPr/>
          </a:p>
        </p:txBody>
      </p:sp>
      <p:pic>
        <p:nvPicPr>
          <p:cNvPr id="147" name="Google Shape;14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4850" y="2886809"/>
            <a:ext cx="5093944" cy="286033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>
            <a:hlinkClick r:id="rId4"/>
          </p:cNvPr>
          <p:cNvSpPr txBox="1"/>
          <p:nvPr/>
        </p:nvSpPr>
        <p:spPr>
          <a:xfrm>
            <a:off x="4514850" y="5869186"/>
            <a:ext cx="45148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https://youtu.be/p5gDbf0je8k</a:t>
            </a:r>
            <a:endParaRPr/>
          </a:p>
        </p:txBody>
      </p:sp>
      <p:pic>
        <p:nvPicPr>
          <p:cNvPr descr="A screenshot of a cell phone&#10;&#10;Description automatically generated" id="149" name="Google Shape;14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09455" y="5136116"/>
            <a:ext cx="1325891" cy="1718134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150" name="Google Shape;150;p19"/>
          <p:cNvSpPr/>
          <p:nvPr/>
        </p:nvSpPr>
        <p:spPr>
          <a:xfrm>
            <a:off x="832421" y="5467350"/>
            <a:ext cx="1916920" cy="606695"/>
          </a:xfrm>
          <a:prstGeom prst="wedgeRoundRectCallout">
            <a:avLst>
              <a:gd fmla="val 59188" name="adj1"/>
              <a:gd fmla="val -70551" name="adj2"/>
              <a:gd fmla="val 16667" name="adj3"/>
            </a:avLst>
          </a:prstGeom>
          <a:solidFill>
            <a:schemeClr val="accent1"/>
          </a:solidFill>
          <a:ln cap="flat" cmpd="sng" w="12700">
            <a:solidFill>
              <a:srgbClr val="1D7F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PDF shared…</a:t>
            </a:r>
            <a:endParaRPr sz="14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type="title"/>
          </p:nvPr>
        </p:nvSpPr>
        <p:spPr>
          <a:xfrm>
            <a:off x="628650" y="365127"/>
            <a:ext cx="7886700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ct val="100000"/>
              <a:buFont typeface="Barlow Semi Condensed SemiBold"/>
              <a:buNone/>
            </a:pPr>
            <a:r>
              <a:rPr lang="en-US"/>
              <a:t>Unidade mais conveniente: “fatia” de funcionalidade</a:t>
            </a:r>
            <a:endParaRPr/>
          </a:p>
        </p:txBody>
      </p: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628650" y="1390650"/>
            <a:ext cx="3886200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200"/>
              <a:buNone/>
            </a:pPr>
            <a:r>
              <a:t/>
            </a:r>
            <a:endParaRPr/>
          </a:p>
        </p:txBody>
      </p:sp>
      <p:sp>
        <p:nvSpPr>
          <p:cNvPr id="157" name="Google Shape;157;p20"/>
          <p:cNvSpPr txBox="1"/>
          <p:nvPr>
            <p:ph idx="2" type="body"/>
          </p:nvPr>
        </p:nvSpPr>
        <p:spPr>
          <a:xfrm>
            <a:off x="4629150" y="1390650"/>
            <a:ext cx="3886200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200"/>
              <a:buNone/>
            </a:pPr>
            <a:r>
              <a:t/>
            </a:r>
            <a:endParaRPr/>
          </a:p>
        </p:txBody>
      </p:sp>
      <p:sp>
        <p:nvSpPr>
          <p:cNvPr id="158" name="Google Shape;158;p20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 </a:t>
            </a:r>
            <a:endParaRPr/>
          </a:p>
        </p:txBody>
      </p:sp>
      <p:sp>
        <p:nvSpPr>
          <p:cNvPr id="159" name="Google Shape;159;p2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Timeline&#10;&#10;Description automatically generated" id="160" name="Google Shape;16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49" y="1390650"/>
            <a:ext cx="8332435" cy="5467350"/>
          </a:xfrm>
          <a:prstGeom prst="rect">
            <a:avLst/>
          </a:prstGeom>
          <a:noFill/>
          <a:ln cap="flat" cmpd="sng" w="190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1" name="Google Shape;161;p20"/>
          <p:cNvSpPr txBox="1"/>
          <p:nvPr/>
        </p:nvSpPr>
        <p:spPr>
          <a:xfrm>
            <a:off x="2286000" y="3258445"/>
            <a:ext cx="4572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 </a:t>
            </a:r>
            <a:endParaRPr sz="1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/>
          <p:nvPr>
            <p:ph type="title"/>
          </p:nvPr>
        </p:nvSpPr>
        <p:spPr>
          <a:xfrm>
            <a:off x="628650" y="365126"/>
            <a:ext cx="7886700" cy="849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3200"/>
              <a:buFont typeface="Barlow Semi Condensed SemiBold"/>
              <a:buNone/>
            </a:pPr>
            <a:r>
              <a:rPr lang="en-US"/>
              <a:t>A metáfora do “post-it”</a:t>
            </a:r>
            <a:endParaRPr/>
          </a:p>
        </p:txBody>
      </p:sp>
      <p:sp>
        <p:nvSpPr>
          <p:cNvPr id="167" name="Google Shape;167;p2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close up of a mans face&#10;&#10;Description automatically generated" id="168" name="Google Shape;168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42215"/>
            <a:ext cx="9100264" cy="506244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1"/>
          <p:cNvSpPr/>
          <p:nvPr/>
        </p:nvSpPr>
        <p:spPr>
          <a:xfrm>
            <a:off x="5297276" y="136524"/>
            <a:ext cx="3698213" cy="1673226"/>
          </a:xfrm>
          <a:prstGeom prst="wedgeRoundRectCallout">
            <a:avLst>
              <a:gd fmla="val -46995" name="adj1"/>
              <a:gd fmla="val 71473" name="adj2"/>
              <a:gd fmla="val 16667" name="adj3"/>
            </a:avLst>
          </a:prstGeom>
          <a:solidFill>
            <a:schemeClr val="accent1"/>
          </a:solidFill>
          <a:ln cap="flat" cmpd="sng" w="12700">
            <a:solidFill>
              <a:srgbClr val="1D7F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Granularidade adequada para distribuir o trabalho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Rastreabilidade para os requisitos (cenários de uso)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Alguns “post-it”  por iteração</a:t>
            </a:r>
            <a:endParaRPr/>
          </a:p>
        </p:txBody>
      </p:sp>
      <p:sp>
        <p:nvSpPr>
          <p:cNvPr id="170" name="Google Shape;170;p21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628650" y="365127"/>
            <a:ext cx="7886700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3200"/>
              <a:buFont typeface="Barlow Semi Condensed SemiBold"/>
              <a:buNone/>
            </a:pPr>
            <a:r>
              <a:rPr lang="en-US"/>
              <a:t>Proposta dos métodos ágeis: user stories</a:t>
            </a:r>
            <a:endParaRPr/>
          </a:p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628650" y="1390650"/>
            <a:ext cx="4502150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r>
              <a:rPr b="1" lang="en-US" sz="2000"/>
              <a:t>User story </a:t>
            </a:r>
            <a:r>
              <a:rPr lang="en-US" sz="2000"/>
              <a:t>(“história”): uma "descrição curta e simples de uma funcionalidade do produto, contada do ponto de vista da pessoa que deseja essa nova capacidade, geralmente um utilizador ou promotor do sistema" (</a:t>
            </a:r>
            <a:r>
              <a:rPr lang="en-US" sz="1600"/>
              <a:t>Cohn 2010) </a:t>
            </a:r>
            <a:br>
              <a:rPr lang="en-US" sz="2000"/>
            </a:br>
            <a:endParaRPr sz="2000"/>
          </a:p>
        </p:txBody>
      </p:sp>
      <p:sp>
        <p:nvSpPr>
          <p:cNvPr id="181" name="Google Shape;181;p22"/>
          <p:cNvSpPr txBox="1"/>
          <p:nvPr>
            <p:ph idx="2" type="body"/>
          </p:nvPr>
        </p:nvSpPr>
        <p:spPr>
          <a:xfrm>
            <a:off x="5301590" y="1390650"/>
            <a:ext cx="3213760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200"/>
              <a:buNone/>
            </a:pPr>
            <a:r>
              <a:t/>
            </a:r>
            <a:endParaRPr/>
          </a:p>
        </p:txBody>
      </p:sp>
      <p:sp>
        <p:nvSpPr>
          <p:cNvPr id="182" name="Google Shape;182;p22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  <p:sp>
        <p:nvSpPr>
          <p:cNvPr id="183" name="Google Shape;183;p2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4" name="Google Shape;18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3800" y="4081463"/>
            <a:ext cx="6515100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2"/>
          <p:cNvSpPr/>
          <p:nvPr/>
        </p:nvSpPr>
        <p:spPr>
          <a:xfrm>
            <a:off x="165100" y="4637632"/>
            <a:ext cx="2127910" cy="1115915"/>
          </a:xfrm>
          <a:prstGeom prst="wedgeRoundRectCallout">
            <a:avLst>
              <a:gd fmla="val 66651" name="adj1"/>
              <a:gd fmla="val 24780" name="adj2"/>
              <a:gd fmla="val 16667" name="adj3"/>
            </a:avLst>
          </a:prstGeom>
          <a:solidFill>
            <a:schemeClr val="accent1"/>
          </a:solidFill>
          <a:ln cap="flat" cmpd="sng" w="12700">
            <a:solidFill>
              <a:srgbClr val="1D7F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Anotação informal do que é descoberto nas “conversas”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3200"/>
              <a:buFont typeface="Barlow Semi Condensed SemiBold"/>
              <a:buNone/>
            </a:pPr>
            <a:r>
              <a:rPr lang="en-US"/>
              <a:t>Várias formas de pensar em requisitos</a:t>
            </a:r>
            <a:endParaRPr/>
          </a:p>
        </p:txBody>
      </p:sp>
      <p:sp>
        <p:nvSpPr>
          <p:cNvPr id="191" name="Google Shape;191;p23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192" name="Google Shape;192;p23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ct val="100000"/>
              <a:buNone/>
            </a:pPr>
            <a:r>
              <a:rPr b="0" i="0" lang="en-US" sz="1800" u="none" strike="noStrike">
                <a:solidFill>
                  <a:srgbClr val="EEEEEE"/>
                </a:solidFill>
                <a:latin typeface="Nunito"/>
                <a:ea typeface="Nunito"/>
                <a:cs typeface="Nunito"/>
                <a:sym typeface="Nunito"/>
              </a:rPr>
              <a:t>Épico: “O cliente compra produtos na loja online”, “Os parceiros satisfazem as encomendas dos clientes”</a:t>
            </a:r>
            <a:endParaRPr b="0" i="0" sz="1800" u="none" strike="noStrike">
              <a:solidFill>
                <a:srgbClr val="6EDEB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0000"/>
              </a:lnSpc>
              <a:spcBef>
                <a:spcPts val="2400"/>
              </a:spcBef>
              <a:spcAft>
                <a:spcPts val="0"/>
              </a:spcAft>
              <a:buClr>
                <a:srgbClr val="EEEEEE"/>
              </a:buClr>
              <a:buSzPct val="100000"/>
              <a:buNone/>
            </a:pPr>
            <a:r>
              <a:rPr b="0" i="0" lang="en-US" sz="1800" u="none" strike="noStrike">
                <a:solidFill>
                  <a:srgbClr val="EEEEEE"/>
                </a:solidFill>
                <a:latin typeface="Nunito"/>
                <a:ea typeface="Nunito"/>
                <a:cs typeface="Nunito"/>
                <a:sym typeface="Nunito"/>
              </a:rPr>
              <a:t>Use case: “Pesquisar produtos”, “Acompanhar encomenda”</a:t>
            </a:r>
            <a:endParaRPr b="0" i="0" sz="1800" u="none" strike="noStrike">
              <a:solidFill>
                <a:srgbClr val="6EDEB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0000"/>
              </a:lnSpc>
              <a:spcBef>
                <a:spcPts val="2400"/>
              </a:spcBef>
              <a:spcAft>
                <a:spcPts val="0"/>
              </a:spcAft>
              <a:buClr>
                <a:srgbClr val="EEEEEE"/>
              </a:buClr>
              <a:buSzPct val="100000"/>
              <a:buNone/>
            </a:pPr>
            <a:r>
              <a:rPr b="0" i="0" lang="en-US" sz="1800" u="none" strike="noStrike">
                <a:solidFill>
                  <a:srgbClr val="EEEEEE"/>
                </a:solidFill>
                <a:latin typeface="Nunito"/>
                <a:ea typeface="Nunito"/>
                <a:cs typeface="Nunito"/>
                <a:sym typeface="Nunito"/>
              </a:rPr>
              <a:t>User story: “Sendo um cliente, quero pesquisar produtos por palavras-chave de modo a ver as opções existentes.”</a:t>
            </a:r>
            <a:endParaRPr b="0" i="0" sz="1800" u="none" strike="noStrike">
              <a:solidFill>
                <a:srgbClr val="6EDEB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0000"/>
              </a:lnSpc>
              <a:spcBef>
                <a:spcPts val="1900"/>
              </a:spcBef>
              <a:spcAft>
                <a:spcPts val="0"/>
              </a:spcAft>
              <a:buClr>
                <a:srgbClr val="F2F2F2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93" name="Google Shape;193;p23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  <p:sp>
        <p:nvSpPr>
          <p:cNvPr id="194" name="Google Shape;194;p2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5" name="Google Shape;19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9703" y="1844499"/>
            <a:ext cx="5236494" cy="4024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